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98" r:id="rId3"/>
    <p:sldId id="300" r:id="rId4"/>
    <p:sldId id="274" r:id="rId5"/>
    <p:sldId id="268" r:id="rId6"/>
    <p:sldId id="301" r:id="rId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518"/>
    <a:srgbClr val="8579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0"/>
    <p:restoredTop sz="96327"/>
  </p:normalViewPr>
  <p:slideViewPr>
    <p:cSldViewPr snapToGrid="0">
      <p:cViewPr varScale="1">
        <p:scale>
          <a:sx n="114" d="100"/>
          <a:sy n="114" d="100"/>
        </p:scale>
        <p:origin x="22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A49C4-F0E7-604E-81D3-A44EE94CD9E2}" type="datetimeFigureOut">
              <a:rPr lang="es-ES" smtClean="0"/>
              <a:t>25/05/2023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4F928-903E-2249-9102-4D2D60C3C7E5}" type="slidenum">
              <a:rPr lang="es-ES" smtClean="0"/>
              <a:t>‹Nº›</a:t>
            </a:fld>
            <a:endParaRPr lang="es-ES"/>
          </a:p>
        </p:txBody>
      </p:sp>
    </p:spTree>
    <p:extLst>
      <p:ext uri="{BB962C8B-B14F-4D97-AF65-F5344CB8AC3E}">
        <p14:creationId xmlns:p14="http://schemas.microsoft.com/office/powerpoint/2010/main" val="2271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404F928-903E-2249-9102-4D2D60C3C7E5}" type="slidenum">
              <a:rPr lang="es-ES" smtClean="0"/>
              <a:t>1</a:t>
            </a:fld>
            <a:endParaRPr lang="es-ES"/>
          </a:p>
        </p:txBody>
      </p:sp>
    </p:spTree>
    <p:extLst>
      <p:ext uri="{BB962C8B-B14F-4D97-AF65-F5344CB8AC3E}">
        <p14:creationId xmlns:p14="http://schemas.microsoft.com/office/powerpoint/2010/main" val="135515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404F928-903E-2249-9102-4D2D60C3C7E5}" type="slidenum">
              <a:rPr lang="es-ES" smtClean="0"/>
              <a:t>6</a:t>
            </a:fld>
            <a:endParaRPr lang="es-ES"/>
          </a:p>
        </p:txBody>
      </p:sp>
    </p:spTree>
    <p:extLst>
      <p:ext uri="{BB962C8B-B14F-4D97-AF65-F5344CB8AC3E}">
        <p14:creationId xmlns:p14="http://schemas.microsoft.com/office/powerpoint/2010/main" val="3372021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E94C0-5F59-A897-68BB-8172E7742FA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E33B98A-6521-96FD-84D3-5505E9F24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D5977B-7EA7-36DC-5844-808E484EED01}"/>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9027B47A-0906-04A3-2736-1BD84500E6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5935AED-24AC-5735-C7F4-2BF69BD97518}"/>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248255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EA1D21-A08D-2131-A1C5-750EE38B904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0D0F591-D703-7140-9636-9F326AF2E3D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2622FC-F074-3467-1642-D394745BA1C2}"/>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6002E3FA-CD6D-CADB-AF40-E4A8F8DC4C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634379-325A-43DF-FF5B-E02014F6274D}"/>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400275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EE47BE-7EF7-F0C3-74AF-275A3D2C14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0156837-8450-5C56-D0CC-B6FA134B7E5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A5EE06-A507-7EC8-3874-0286BB2845FF}"/>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4CB36361-A366-F4BE-DFB5-B58846DED6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AEA575-0C69-D06D-4B6E-477BE8386B09}"/>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340924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2D648-FFAD-DCA3-7F46-D554DB0126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5DE9F9-2E1E-9925-3299-4FCD460A490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002412-CA24-34F6-ABA5-06EBAE24B0E7}"/>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8F5A0703-47AB-FD52-8F42-5CF385327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E2A010-4D59-20F1-ACFF-8AAED0669084}"/>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27139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CC5A65-CD38-85C4-7CFD-AC86CC56A10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344C51-C7E5-FD79-35FC-887ACBAEF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A584CD-B653-AD08-CBB1-4B14E5DD88D0}"/>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F5A6181B-218C-95BE-0EA7-144858A5F7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14647-DC80-31D3-244F-DC734F31C4C8}"/>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346445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C763B-1ECE-CB7F-795F-504D9779E4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C53CB6-4D4C-2C44-ED9A-6F15BD52A4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5F9C342-BBC0-546F-BF2C-D939664984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A1C2DBA-7E9D-DA7D-D2C7-06FFCEEC7428}"/>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6" name="Marcador de pie de página 5">
            <a:extLst>
              <a:ext uri="{FF2B5EF4-FFF2-40B4-BE49-F238E27FC236}">
                <a16:creationId xmlns:a16="http://schemas.microsoft.com/office/drawing/2014/main" id="{F2C5BE74-0953-9B65-5917-5193A4783E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3D121C-A011-E318-4A1C-5D2CD74D95FC}"/>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74435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B0111-9F59-7B1A-348B-662D85D0A5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E45CA8-D7B1-5010-D3DB-19A4343B7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F176425-4579-2360-0D58-7E6DBE740C4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DA5902-D954-8763-120B-98270D7D8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5503608-5C06-7CD4-D554-871D55350EA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C3E3F1-0A8D-2A27-7A49-2AD1B14BE5CB}"/>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8" name="Marcador de pie de página 7">
            <a:extLst>
              <a:ext uri="{FF2B5EF4-FFF2-40B4-BE49-F238E27FC236}">
                <a16:creationId xmlns:a16="http://schemas.microsoft.com/office/drawing/2014/main" id="{9D000834-E42D-2DB6-DF58-C6B006E6490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5D866A3-6987-C7D5-8830-54D29734BDF1}"/>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216437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0F1114-4C52-C1C4-29C0-B71CC3D17F1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AC4AB4-4906-4685-DEC5-34D60619E1A0}"/>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4" name="Marcador de pie de página 3">
            <a:extLst>
              <a:ext uri="{FF2B5EF4-FFF2-40B4-BE49-F238E27FC236}">
                <a16:creationId xmlns:a16="http://schemas.microsoft.com/office/drawing/2014/main" id="{D097A46F-486F-9E67-7C11-DDE13DB8BA3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A580E56-9CCD-702A-AE9C-615B87DF5A52}"/>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407099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591B6EB-89BD-96BA-1B21-F3615A77E5BB}"/>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3" name="Marcador de pie de página 2">
            <a:extLst>
              <a:ext uri="{FF2B5EF4-FFF2-40B4-BE49-F238E27FC236}">
                <a16:creationId xmlns:a16="http://schemas.microsoft.com/office/drawing/2014/main" id="{910ECFB1-6D1F-5FC3-6914-034F420119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A1DEEC4-A20B-D5C0-B10E-E890CCBBDFFF}"/>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214209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6F2EE-8B0B-894A-63C2-123685EDF3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6B495B-6BEE-FE2B-B417-0437E78C3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02C373B-BE17-85F5-25C3-6B48DEE87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EB52C6-C7DA-5319-3AE0-45F361006C7B}"/>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6" name="Marcador de pie de página 5">
            <a:extLst>
              <a:ext uri="{FF2B5EF4-FFF2-40B4-BE49-F238E27FC236}">
                <a16:creationId xmlns:a16="http://schemas.microsoft.com/office/drawing/2014/main" id="{D0F2B75D-E768-38A9-0FC9-07C902DD607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524E67-EC86-AABB-3867-450C5358C551}"/>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248344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487704-A215-CBC5-FFE6-D9B44434D92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7D67601-5EC6-FF9A-E72A-9B7A2B347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12DFD27-E997-A28A-A824-23E432ED2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07D50FE-B774-1A9F-F698-2561A81DDC97}"/>
              </a:ext>
            </a:extLst>
          </p:cNvPr>
          <p:cNvSpPr>
            <a:spLocks noGrp="1"/>
          </p:cNvSpPr>
          <p:nvPr>
            <p:ph type="dt" sz="half" idx="10"/>
          </p:nvPr>
        </p:nvSpPr>
        <p:spPr/>
        <p:txBody>
          <a:bodyPr/>
          <a:lstStyle/>
          <a:p>
            <a:fld id="{5E20861E-4F35-6A49-9718-010418625744}" type="datetimeFigureOut">
              <a:rPr lang="es-ES" smtClean="0"/>
              <a:t>25/05/2023</a:t>
            </a:fld>
            <a:endParaRPr lang="es-ES"/>
          </a:p>
        </p:txBody>
      </p:sp>
      <p:sp>
        <p:nvSpPr>
          <p:cNvPr id="6" name="Marcador de pie de página 5">
            <a:extLst>
              <a:ext uri="{FF2B5EF4-FFF2-40B4-BE49-F238E27FC236}">
                <a16:creationId xmlns:a16="http://schemas.microsoft.com/office/drawing/2014/main" id="{080A43A9-D563-074B-D53B-C428908C3D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00D3AF2-FA0A-BFDE-CE7E-711D20A7C43C}"/>
              </a:ext>
            </a:extLst>
          </p:cNvPr>
          <p:cNvSpPr>
            <a:spLocks noGrp="1"/>
          </p:cNvSpPr>
          <p:nvPr>
            <p:ph type="sldNum" sz="quarter" idx="12"/>
          </p:nvPr>
        </p:nvSpPr>
        <p:spPr/>
        <p:txBody>
          <a:bodyPr/>
          <a:lstStyle/>
          <a:p>
            <a:fld id="{DB57D9EF-470A-D444-A914-59CC930B6450}" type="slidenum">
              <a:rPr lang="es-ES" smtClean="0"/>
              <a:t>‹Nº›</a:t>
            </a:fld>
            <a:endParaRPr lang="es-ES"/>
          </a:p>
        </p:txBody>
      </p:sp>
    </p:spTree>
    <p:extLst>
      <p:ext uri="{BB962C8B-B14F-4D97-AF65-F5344CB8AC3E}">
        <p14:creationId xmlns:p14="http://schemas.microsoft.com/office/powerpoint/2010/main" val="185048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28DD7E-E398-42D8-F4F0-F61A885B80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2FA0B5F-67B2-EE51-C2FD-91F175A02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D7367D-8624-6261-BC23-A29D2788C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0861E-4F35-6A49-9718-010418625744}" type="datetimeFigureOut">
              <a:rPr lang="es-ES" smtClean="0"/>
              <a:t>25/05/2023</a:t>
            </a:fld>
            <a:endParaRPr lang="es-ES"/>
          </a:p>
        </p:txBody>
      </p:sp>
      <p:sp>
        <p:nvSpPr>
          <p:cNvPr id="5" name="Marcador de pie de página 4">
            <a:extLst>
              <a:ext uri="{FF2B5EF4-FFF2-40B4-BE49-F238E27FC236}">
                <a16:creationId xmlns:a16="http://schemas.microsoft.com/office/drawing/2014/main" id="{25831CC4-54F0-A297-7900-C5829D47A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A766090-D0C5-9185-481A-A91FA5236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7D9EF-470A-D444-A914-59CC930B6450}" type="slidenum">
              <a:rPr lang="es-ES" smtClean="0"/>
              <a:t>‹Nº›</a:t>
            </a:fld>
            <a:endParaRPr lang="es-ES"/>
          </a:p>
        </p:txBody>
      </p:sp>
    </p:spTree>
    <p:extLst>
      <p:ext uri="{BB962C8B-B14F-4D97-AF65-F5344CB8AC3E}">
        <p14:creationId xmlns:p14="http://schemas.microsoft.com/office/powerpoint/2010/main" val="2501544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3.xml"/><Relationship Id="rId7" Type="http://schemas.openxmlformats.org/officeDocument/2006/relationships/image" Target="../media/image9.emf"/><Relationship Id="rId12"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emf"/><Relationship Id="rId11" Type="http://schemas.openxmlformats.org/officeDocument/2006/relationships/image" Target="../media/image13.emf"/><Relationship Id="rId5" Type="http://schemas.openxmlformats.org/officeDocument/2006/relationships/image" Target="../media/image3.png"/><Relationship Id="rId10" Type="http://schemas.openxmlformats.org/officeDocument/2006/relationships/image" Target="../media/image12.emf"/><Relationship Id="rId4" Type="http://schemas.openxmlformats.org/officeDocument/2006/relationships/image" Target="../media/image1.jpe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16.png"/><Relationship Id="rId3" Type="http://schemas.openxmlformats.org/officeDocument/2006/relationships/video" Target="../media/media5.mp4"/><Relationship Id="rId7" Type="http://schemas.openxmlformats.org/officeDocument/2006/relationships/audio" Target="../media/media7.m4a"/><Relationship Id="rId12" Type="http://schemas.openxmlformats.org/officeDocument/2006/relationships/image" Target="../media/image15.png"/><Relationship Id="rId2" Type="http://schemas.microsoft.com/office/2007/relationships/media" Target="../media/media5.mp4"/><Relationship Id="rId1" Type="http://schemas.openxmlformats.org/officeDocument/2006/relationships/tags" Target="../tags/tag1.xml"/><Relationship Id="rId6" Type="http://schemas.microsoft.com/office/2007/relationships/media" Target="../media/media7.m4a"/><Relationship Id="rId11" Type="http://schemas.openxmlformats.org/officeDocument/2006/relationships/image" Target="../media/image7.emf"/><Relationship Id="rId5" Type="http://schemas.openxmlformats.org/officeDocument/2006/relationships/video" Target="../media/media6.mp4"/><Relationship Id="rId10" Type="http://schemas.openxmlformats.org/officeDocument/2006/relationships/image" Target="../media/image3.png"/><Relationship Id="rId4" Type="http://schemas.microsoft.com/office/2007/relationships/media" Target="../media/media6.mp4"/><Relationship Id="rId9" Type="http://schemas.openxmlformats.org/officeDocument/2006/relationships/image" Target="../media/image1.jpe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emf"/><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F4A6CBF0-02F1-6D94-8FC6-7512327030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0889"/>
            <a:ext cx="12192000" cy="3037111"/>
          </a:xfrm>
          <a:prstGeom prst="rect">
            <a:avLst/>
          </a:prstGeom>
        </p:spPr>
      </p:pic>
      <p:sp>
        <p:nvSpPr>
          <p:cNvPr id="26" name="Subtítulo 25">
            <a:extLst>
              <a:ext uri="{FF2B5EF4-FFF2-40B4-BE49-F238E27FC236}">
                <a16:creationId xmlns:a16="http://schemas.microsoft.com/office/drawing/2014/main" id="{CBFD76CB-DB08-2252-2417-19149BEFC086}"/>
              </a:ext>
            </a:extLst>
          </p:cNvPr>
          <p:cNvSpPr>
            <a:spLocks noGrp="1"/>
          </p:cNvSpPr>
          <p:nvPr>
            <p:ph type="subTitle" idx="1"/>
          </p:nvPr>
        </p:nvSpPr>
        <p:spPr>
          <a:xfrm>
            <a:off x="1524000" y="3683682"/>
            <a:ext cx="9144000" cy="1655762"/>
          </a:xfrm>
        </p:spPr>
        <p:txBody>
          <a:bodyPr>
            <a:normAutofit fontScale="92500"/>
          </a:bodyPr>
          <a:lstStyle/>
          <a:p>
            <a:r>
              <a:rPr lang="es-ES" dirty="0">
                <a:solidFill>
                  <a:srgbClr val="857957"/>
                </a:solidFill>
                <a:latin typeface="Century Gothic" panose="020B0502020202020204" pitchFamily="34" charset="0"/>
              </a:rPr>
              <a:t>Javier Martínez Monzó, Nuria Martínez Navarrete, María del Mar Camacho Vidal, Eva García Martínez, María Jesús Pagán Moreno, Manuel Benito Martínez Torán, María Consuelo Esteve, José Miguel Soriano del Castillo, Carla María Soler Quiles, Purificación García Segovia, Marta Igual Ramo</a:t>
            </a:r>
          </a:p>
        </p:txBody>
      </p:sp>
      <p:sp>
        <p:nvSpPr>
          <p:cNvPr id="28" name="Título 27">
            <a:extLst>
              <a:ext uri="{FF2B5EF4-FFF2-40B4-BE49-F238E27FC236}">
                <a16:creationId xmlns:a16="http://schemas.microsoft.com/office/drawing/2014/main" id="{51613B88-5C2F-19F0-815B-2B24FAC0C61E}"/>
              </a:ext>
            </a:extLst>
          </p:cNvPr>
          <p:cNvSpPr>
            <a:spLocks noGrp="1"/>
          </p:cNvSpPr>
          <p:nvPr>
            <p:ph type="ctrTitle"/>
          </p:nvPr>
        </p:nvSpPr>
        <p:spPr>
          <a:xfrm>
            <a:off x="874294" y="2967327"/>
            <a:ext cx="10443410" cy="647752"/>
          </a:xfrm>
        </p:spPr>
        <p:txBody>
          <a:bodyPr>
            <a:normAutofit fontScale="90000"/>
          </a:bodyPr>
          <a:lstStyle/>
          <a:p>
            <a:r>
              <a:rPr lang="es-ES" sz="4400" b="1" dirty="0">
                <a:solidFill>
                  <a:srgbClr val="857957"/>
                </a:solidFill>
                <a:latin typeface="Century Gothic" panose="020B0502020202020204" pitchFamily="34" charset="0"/>
              </a:rPr>
              <a:t>Utilización de la impresión 3D para una alimentación personalizada y sostenible (3DGood). AGROALNEXT/2022/001</a:t>
            </a:r>
          </a:p>
        </p:txBody>
      </p:sp>
      <p:pic>
        <p:nvPicPr>
          <p:cNvPr id="2" name="Imagen 1">
            <a:extLst>
              <a:ext uri="{FF2B5EF4-FFF2-40B4-BE49-F238E27FC236}">
                <a16:creationId xmlns:a16="http://schemas.microsoft.com/office/drawing/2014/main" id="{3EE7ED55-937E-E198-1AFB-F3314444B709}"/>
              </a:ext>
            </a:extLst>
          </p:cNvPr>
          <p:cNvPicPr>
            <a:picLocks noChangeAspect="1"/>
          </p:cNvPicPr>
          <p:nvPr/>
        </p:nvPicPr>
        <p:blipFill>
          <a:blip r:embed="rId6"/>
          <a:stretch>
            <a:fillRect/>
          </a:stretch>
        </p:blipFill>
        <p:spPr>
          <a:xfrm>
            <a:off x="3795091" y="679927"/>
            <a:ext cx="4601816" cy="1222704"/>
          </a:xfrm>
          <a:prstGeom prst="rect">
            <a:avLst/>
          </a:prstGeom>
        </p:spPr>
      </p:pic>
      <p:pic>
        <p:nvPicPr>
          <p:cNvPr id="7" name="Imagen 6">
            <a:extLst>
              <a:ext uri="{FF2B5EF4-FFF2-40B4-BE49-F238E27FC236}">
                <a16:creationId xmlns:a16="http://schemas.microsoft.com/office/drawing/2014/main" id="{C0E24B41-C168-2A69-DFB7-53410A06EB31}"/>
              </a:ext>
            </a:extLst>
          </p:cNvPr>
          <p:cNvPicPr>
            <a:picLocks noChangeAspect="1"/>
          </p:cNvPicPr>
          <p:nvPr/>
        </p:nvPicPr>
        <p:blipFill>
          <a:blip r:embed="rId7"/>
          <a:srcRect/>
          <a:stretch/>
        </p:blipFill>
        <p:spPr>
          <a:xfrm>
            <a:off x="2626017" y="5990504"/>
            <a:ext cx="6939964" cy="867496"/>
          </a:xfrm>
          <a:prstGeom prst="rect">
            <a:avLst/>
          </a:prstGeom>
        </p:spPr>
      </p:pic>
      <p:pic>
        <p:nvPicPr>
          <p:cNvPr id="3" name="Imagen 2">
            <a:extLst>
              <a:ext uri="{FF2B5EF4-FFF2-40B4-BE49-F238E27FC236}">
                <a16:creationId xmlns:a16="http://schemas.microsoft.com/office/drawing/2014/main" id="{CA7556E8-AC91-4555-0D09-24FFE6ED7481}"/>
              </a:ext>
            </a:extLst>
          </p:cNvPr>
          <p:cNvPicPr>
            <a:picLocks noChangeAspect="1"/>
          </p:cNvPicPr>
          <p:nvPr/>
        </p:nvPicPr>
        <p:blipFill>
          <a:blip r:embed="rId8"/>
          <a:stretch>
            <a:fillRect/>
          </a:stretch>
        </p:blipFill>
        <p:spPr>
          <a:xfrm>
            <a:off x="3954010" y="5286427"/>
            <a:ext cx="2141989" cy="757094"/>
          </a:xfrm>
          <a:prstGeom prst="rect">
            <a:avLst/>
          </a:prstGeom>
        </p:spPr>
      </p:pic>
      <p:pic>
        <p:nvPicPr>
          <p:cNvPr id="4" name="Imagen 3">
            <a:extLst>
              <a:ext uri="{FF2B5EF4-FFF2-40B4-BE49-F238E27FC236}">
                <a16:creationId xmlns:a16="http://schemas.microsoft.com/office/drawing/2014/main" id="{B88947A3-E612-38C0-419B-CCA2E3966378}"/>
              </a:ext>
            </a:extLst>
          </p:cNvPr>
          <p:cNvPicPr>
            <a:picLocks noChangeAspect="1"/>
          </p:cNvPicPr>
          <p:nvPr/>
        </p:nvPicPr>
        <p:blipFill>
          <a:blip r:embed="rId9"/>
          <a:stretch>
            <a:fillRect/>
          </a:stretch>
        </p:blipFill>
        <p:spPr>
          <a:xfrm>
            <a:off x="6095999" y="5286427"/>
            <a:ext cx="2773079" cy="757094"/>
          </a:xfrm>
          <a:prstGeom prst="rect">
            <a:avLst/>
          </a:prstGeom>
        </p:spPr>
      </p:pic>
      <p:pic>
        <p:nvPicPr>
          <p:cNvPr id="86" name="Audio 85">
            <a:hlinkClick r:id="" action="ppaction://media"/>
            <a:extLst>
              <a:ext uri="{FF2B5EF4-FFF2-40B4-BE49-F238E27FC236}">
                <a16:creationId xmlns:a16="http://schemas.microsoft.com/office/drawing/2014/main" id="{61376148-25BF-7CF4-0698-4311B297E53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877395"/>
      </p:ext>
    </p:extLst>
  </p:cSld>
  <p:clrMapOvr>
    <a:masterClrMapping/>
  </p:clrMapOvr>
  <mc:AlternateContent xmlns:mc="http://schemas.openxmlformats.org/markup-compatibility/2006">
    <mc:Choice xmlns:p14="http://schemas.microsoft.com/office/powerpoint/2010/main" Requires="p14">
      <p:transition spd="slow" p14:dur="2000" advTm="24789"/>
    </mc:Choice>
    <mc:Fallback>
      <p:transition spd="slow" advTm="2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A1BC958-7C48-1484-9DBF-9F6B9539D1E7}"/>
              </a:ext>
            </a:extLst>
          </p:cNvPr>
          <p:cNvPicPr>
            <a:picLocks noChangeAspect="1"/>
          </p:cNvPicPr>
          <p:nvPr/>
        </p:nvPicPr>
        <p:blipFill>
          <a:blip r:embed="rId4" cstate="screen">
            <a:alphaModFix amt="28000"/>
            <a:extLst>
              <a:ext uri="{28A0092B-C50C-407E-A947-70E740481C1C}">
                <a14:useLocalDpi xmlns:a14="http://schemas.microsoft.com/office/drawing/2010/main"/>
              </a:ext>
            </a:extLst>
          </a:blip>
          <a:stretch>
            <a:fillRect/>
          </a:stretch>
        </p:blipFill>
        <p:spPr>
          <a:xfrm>
            <a:off x="-1" y="3820890"/>
            <a:ext cx="12191999" cy="3037110"/>
          </a:xfrm>
          <a:prstGeom prst="rect">
            <a:avLst/>
          </a:prstGeom>
        </p:spPr>
      </p:pic>
      <p:sp>
        <p:nvSpPr>
          <p:cNvPr id="5" name="Rectángulo 4">
            <a:extLst>
              <a:ext uri="{FF2B5EF4-FFF2-40B4-BE49-F238E27FC236}">
                <a16:creationId xmlns:a16="http://schemas.microsoft.com/office/drawing/2014/main" id="{F19DE274-0C41-A84C-37A3-61A9962F5BA9}"/>
              </a:ext>
            </a:extLst>
          </p:cNvPr>
          <p:cNvSpPr/>
          <p:nvPr/>
        </p:nvSpPr>
        <p:spPr>
          <a:xfrm>
            <a:off x="0" y="0"/>
            <a:ext cx="12192000" cy="868072"/>
          </a:xfrm>
          <a:prstGeom prst="rect">
            <a:avLst/>
          </a:prstGeom>
          <a:solidFill>
            <a:srgbClr val="85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AF1520FC-4DA8-9431-049E-9E2E6CDE4FF2}"/>
              </a:ext>
            </a:extLst>
          </p:cNvPr>
          <p:cNvPicPr>
            <a:picLocks noChangeAspect="1"/>
          </p:cNvPicPr>
          <p:nvPr/>
        </p:nvPicPr>
        <p:blipFill>
          <a:blip r:embed="rId5"/>
          <a:srcRect/>
          <a:stretch/>
        </p:blipFill>
        <p:spPr>
          <a:xfrm>
            <a:off x="1441540" y="5917474"/>
            <a:ext cx="9308915" cy="815604"/>
          </a:xfrm>
          <a:prstGeom prst="rect">
            <a:avLst/>
          </a:prstGeom>
        </p:spPr>
      </p:pic>
      <p:pic>
        <p:nvPicPr>
          <p:cNvPr id="2" name="Imagen 1">
            <a:extLst>
              <a:ext uri="{FF2B5EF4-FFF2-40B4-BE49-F238E27FC236}">
                <a16:creationId xmlns:a16="http://schemas.microsoft.com/office/drawing/2014/main" id="{267B3823-3587-8A5D-FA7E-AC1055F0AE5E}"/>
              </a:ext>
            </a:extLst>
          </p:cNvPr>
          <p:cNvPicPr>
            <a:picLocks noChangeAspect="1"/>
          </p:cNvPicPr>
          <p:nvPr/>
        </p:nvPicPr>
        <p:blipFill>
          <a:blip r:embed="rId6"/>
          <a:stretch>
            <a:fillRect/>
          </a:stretch>
        </p:blipFill>
        <p:spPr>
          <a:xfrm>
            <a:off x="4718950" y="124922"/>
            <a:ext cx="2652367" cy="698266"/>
          </a:xfrm>
          <a:prstGeom prst="rect">
            <a:avLst/>
          </a:prstGeom>
        </p:spPr>
      </p:pic>
      <p:pic>
        <p:nvPicPr>
          <p:cNvPr id="7" name="Imagen 6">
            <a:extLst>
              <a:ext uri="{FF2B5EF4-FFF2-40B4-BE49-F238E27FC236}">
                <a16:creationId xmlns:a16="http://schemas.microsoft.com/office/drawing/2014/main" id="{F33B5A7A-2AF4-25CF-49A7-5915AC5227BC}"/>
              </a:ext>
            </a:extLst>
          </p:cNvPr>
          <p:cNvPicPr>
            <a:picLocks noChangeAspect="1"/>
          </p:cNvPicPr>
          <p:nvPr/>
        </p:nvPicPr>
        <p:blipFill>
          <a:blip r:embed="rId7"/>
          <a:stretch>
            <a:fillRect/>
          </a:stretch>
        </p:blipFill>
        <p:spPr>
          <a:xfrm>
            <a:off x="2333250" y="1033783"/>
            <a:ext cx="7423766" cy="4779759"/>
          </a:xfrm>
          <a:prstGeom prst="rect">
            <a:avLst/>
          </a:prstGeom>
        </p:spPr>
      </p:pic>
      <p:pic>
        <p:nvPicPr>
          <p:cNvPr id="71" name="Audio 70">
            <a:hlinkClick r:id="" action="ppaction://media"/>
            <a:extLst>
              <a:ext uri="{FF2B5EF4-FFF2-40B4-BE49-F238E27FC236}">
                <a16:creationId xmlns:a16="http://schemas.microsoft.com/office/drawing/2014/main" id="{DB18129E-B0C3-0386-061C-F1FFF83E0E7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6401441"/>
      </p:ext>
    </p:extLst>
  </p:cSld>
  <p:clrMapOvr>
    <a:masterClrMapping/>
  </p:clrMapOvr>
  <mc:AlternateContent xmlns:mc="http://schemas.openxmlformats.org/markup-compatibility/2006">
    <mc:Choice xmlns:p14="http://schemas.microsoft.com/office/powerpoint/2010/main" Requires="p14">
      <p:transition spd="slow" p14:dur="2000" advTm="30081"/>
    </mc:Choice>
    <mc:Fallback>
      <p:transition spd="slow" advTm="30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A1BC958-7C48-1484-9DBF-9F6B9539D1E7}"/>
              </a:ext>
            </a:extLst>
          </p:cNvPr>
          <p:cNvPicPr>
            <a:picLocks noChangeAspect="1"/>
          </p:cNvPicPr>
          <p:nvPr/>
        </p:nvPicPr>
        <p:blipFill>
          <a:blip r:embed="rId4" cstate="screen">
            <a:alphaModFix amt="28000"/>
            <a:extLst>
              <a:ext uri="{28A0092B-C50C-407E-A947-70E740481C1C}">
                <a14:useLocalDpi xmlns:a14="http://schemas.microsoft.com/office/drawing/2010/main"/>
              </a:ext>
            </a:extLst>
          </a:blip>
          <a:stretch>
            <a:fillRect/>
          </a:stretch>
        </p:blipFill>
        <p:spPr>
          <a:xfrm>
            <a:off x="-1" y="3820890"/>
            <a:ext cx="12191999" cy="3037110"/>
          </a:xfrm>
          <a:prstGeom prst="rect">
            <a:avLst/>
          </a:prstGeom>
        </p:spPr>
      </p:pic>
      <p:sp>
        <p:nvSpPr>
          <p:cNvPr id="5" name="Rectángulo 4">
            <a:extLst>
              <a:ext uri="{FF2B5EF4-FFF2-40B4-BE49-F238E27FC236}">
                <a16:creationId xmlns:a16="http://schemas.microsoft.com/office/drawing/2014/main" id="{F19DE274-0C41-A84C-37A3-61A9962F5BA9}"/>
              </a:ext>
            </a:extLst>
          </p:cNvPr>
          <p:cNvSpPr/>
          <p:nvPr/>
        </p:nvSpPr>
        <p:spPr>
          <a:xfrm>
            <a:off x="0" y="0"/>
            <a:ext cx="12192000" cy="868072"/>
          </a:xfrm>
          <a:prstGeom prst="rect">
            <a:avLst/>
          </a:prstGeom>
          <a:solidFill>
            <a:srgbClr val="85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AF1520FC-4DA8-9431-049E-9E2E6CDE4FF2}"/>
              </a:ext>
            </a:extLst>
          </p:cNvPr>
          <p:cNvPicPr>
            <a:picLocks noChangeAspect="1"/>
          </p:cNvPicPr>
          <p:nvPr/>
        </p:nvPicPr>
        <p:blipFill>
          <a:blip r:embed="rId5"/>
          <a:srcRect/>
          <a:stretch/>
        </p:blipFill>
        <p:spPr>
          <a:xfrm>
            <a:off x="1441540" y="5917474"/>
            <a:ext cx="9308915" cy="815604"/>
          </a:xfrm>
          <a:prstGeom prst="rect">
            <a:avLst/>
          </a:prstGeom>
        </p:spPr>
      </p:pic>
      <p:pic>
        <p:nvPicPr>
          <p:cNvPr id="2" name="Imagen 1">
            <a:extLst>
              <a:ext uri="{FF2B5EF4-FFF2-40B4-BE49-F238E27FC236}">
                <a16:creationId xmlns:a16="http://schemas.microsoft.com/office/drawing/2014/main" id="{267B3823-3587-8A5D-FA7E-AC1055F0AE5E}"/>
              </a:ext>
            </a:extLst>
          </p:cNvPr>
          <p:cNvPicPr>
            <a:picLocks noChangeAspect="1"/>
          </p:cNvPicPr>
          <p:nvPr/>
        </p:nvPicPr>
        <p:blipFill>
          <a:blip r:embed="rId6"/>
          <a:stretch>
            <a:fillRect/>
          </a:stretch>
        </p:blipFill>
        <p:spPr>
          <a:xfrm>
            <a:off x="4718950" y="124922"/>
            <a:ext cx="2652367" cy="698266"/>
          </a:xfrm>
          <a:prstGeom prst="rect">
            <a:avLst/>
          </a:prstGeom>
        </p:spPr>
      </p:pic>
      <p:sp>
        <p:nvSpPr>
          <p:cNvPr id="4" name="CuadroTexto 3">
            <a:extLst>
              <a:ext uri="{FF2B5EF4-FFF2-40B4-BE49-F238E27FC236}">
                <a16:creationId xmlns:a16="http://schemas.microsoft.com/office/drawing/2014/main" id="{5C9BE118-3256-831C-EBD8-65E32B77419D}"/>
              </a:ext>
            </a:extLst>
          </p:cNvPr>
          <p:cNvSpPr txBox="1"/>
          <p:nvPr/>
        </p:nvSpPr>
        <p:spPr>
          <a:xfrm>
            <a:off x="2377441" y="963079"/>
            <a:ext cx="2276777" cy="369332"/>
          </a:xfrm>
          <a:prstGeom prst="rect">
            <a:avLst/>
          </a:prstGeom>
          <a:noFill/>
        </p:spPr>
        <p:txBody>
          <a:bodyPr wrap="none" rtlCol="0">
            <a:spAutoFit/>
          </a:bodyPr>
          <a:lstStyle/>
          <a:p>
            <a:r>
              <a:rPr lang="es-ES" u="sng" dirty="0">
                <a:solidFill>
                  <a:prstClr val="black"/>
                </a:solidFill>
              </a:rPr>
              <a:t>Tipos de impresión 3D</a:t>
            </a:r>
          </a:p>
        </p:txBody>
      </p:sp>
      <p:pic>
        <p:nvPicPr>
          <p:cNvPr id="8" name="Imagen 7">
            <a:extLst>
              <a:ext uri="{FF2B5EF4-FFF2-40B4-BE49-F238E27FC236}">
                <a16:creationId xmlns:a16="http://schemas.microsoft.com/office/drawing/2014/main" id="{20A12131-FBB8-38E0-042A-5CF351890AF9}"/>
              </a:ext>
            </a:extLst>
          </p:cNvPr>
          <p:cNvPicPr>
            <a:picLocks noChangeAspect="1"/>
          </p:cNvPicPr>
          <p:nvPr/>
        </p:nvPicPr>
        <p:blipFill>
          <a:blip r:embed="rId7"/>
          <a:stretch>
            <a:fillRect/>
          </a:stretch>
        </p:blipFill>
        <p:spPr>
          <a:xfrm>
            <a:off x="1915885" y="1447211"/>
            <a:ext cx="2622920" cy="1901258"/>
          </a:xfrm>
          <a:prstGeom prst="rect">
            <a:avLst/>
          </a:prstGeom>
        </p:spPr>
      </p:pic>
      <p:pic>
        <p:nvPicPr>
          <p:cNvPr id="9" name="Imagen 8">
            <a:extLst>
              <a:ext uri="{FF2B5EF4-FFF2-40B4-BE49-F238E27FC236}">
                <a16:creationId xmlns:a16="http://schemas.microsoft.com/office/drawing/2014/main" id="{7B5B5E30-B9DF-ED5A-9986-5B04318DFF32}"/>
              </a:ext>
            </a:extLst>
          </p:cNvPr>
          <p:cNvPicPr>
            <a:picLocks noChangeAspect="1"/>
          </p:cNvPicPr>
          <p:nvPr/>
        </p:nvPicPr>
        <p:blipFill>
          <a:blip r:embed="rId8"/>
          <a:stretch>
            <a:fillRect/>
          </a:stretch>
        </p:blipFill>
        <p:spPr>
          <a:xfrm>
            <a:off x="4882157" y="1447210"/>
            <a:ext cx="2737458" cy="1901258"/>
          </a:xfrm>
          <a:prstGeom prst="rect">
            <a:avLst/>
          </a:prstGeom>
        </p:spPr>
      </p:pic>
      <p:pic>
        <p:nvPicPr>
          <p:cNvPr id="10" name="Imagen 9">
            <a:extLst>
              <a:ext uri="{FF2B5EF4-FFF2-40B4-BE49-F238E27FC236}">
                <a16:creationId xmlns:a16="http://schemas.microsoft.com/office/drawing/2014/main" id="{4D6DCBC1-1751-73F4-1624-A29F35B245EE}"/>
              </a:ext>
            </a:extLst>
          </p:cNvPr>
          <p:cNvPicPr>
            <a:picLocks noChangeAspect="1"/>
          </p:cNvPicPr>
          <p:nvPr/>
        </p:nvPicPr>
        <p:blipFill>
          <a:blip r:embed="rId9"/>
          <a:stretch>
            <a:fillRect/>
          </a:stretch>
        </p:blipFill>
        <p:spPr>
          <a:xfrm>
            <a:off x="2377441" y="3828353"/>
            <a:ext cx="2493619" cy="1852910"/>
          </a:xfrm>
          <a:prstGeom prst="rect">
            <a:avLst/>
          </a:prstGeom>
        </p:spPr>
      </p:pic>
      <p:pic>
        <p:nvPicPr>
          <p:cNvPr id="11" name="Imagen 10">
            <a:extLst>
              <a:ext uri="{FF2B5EF4-FFF2-40B4-BE49-F238E27FC236}">
                <a16:creationId xmlns:a16="http://schemas.microsoft.com/office/drawing/2014/main" id="{6E236C8A-FC0D-0BBE-9218-B998AD636FFC}"/>
              </a:ext>
            </a:extLst>
          </p:cNvPr>
          <p:cNvPicPr>
            <a:picLocks noChangeAspect="1"/>
          </p:cNvPicPr>
          <p:nvPr/>
        </p:nvPicPr>
        <p:blipFill>
          <a:blip r:embed="rId10"/>
          <a:stretch>
            <a:fillRect/>
          </a:stretch>
        </p:blipFill>
        <p:spPr>
          <a:xfrm>
            <a:off x="7619615" y="1447210"/>
            <a:ext cx="2777892" cy="1901258"/>
          </a:xfrm>
          <a:prstGeom prst="rect">
            <a:avLst/>
          </a:prstGeom>
        </p:spPr>
      </p:pic>
      <p:pic>
        <p:nvPicPr>
          <p:cNvPr id="12" name="Imagen 11">
            <a:extLst>
              <a:ext uri="{FF2B5EF4-FFF2-40B4-BE49-F238E27FC236}">
                <a16:creationId xmlns:a16="http://schemas.microsoft.com/office/drawing/2014/main" id="{435D0321-12B4-2365-EF42-230ADA87A491}"/>
              </a:ext>
            </a:extLst>
          </p:cNvPr>
          <p:cNvPicPr>
            <a:picLocks noChangeAspect="1"/>
          </p:cNvPicPr>
          <p:nvPr/>
        </p:nvPicPr>
        <p:blipFill>
          <a:blip r:embed="rId11"/>
          <a:stretch>
            <a:fillRect/>
          </a:stretch>
        </p:blipFill>
        <p:spPr>
          <a:xfrm>
            <a:off x="7059951" y="3953392"/>
            <a:ext cx="2747841" cy="1852910"/>
          </a:xfrm>
          <a:prstGeom prst="rect">
            <a:avLst/>
          </a:prstGeom>
        </p:spPr>
      </p:pic>
      <p:sp>
        <p:nvSpPr>
          <p:cNvPr id="13" name="CuadroTexto 12">
            <a:extLst>
              <a:ext uri="{FF2B5EF4-FFF2-40B4-BE49-F238E27FC236}">
                <a16:creationId xmlns:a16="http://schemas.microsoft.com/office/drawing/2014/main" id="{86D76826-1DE3-3A14-2BF1-137A0E1AAFC8}"/>
              </a:ext>
            </a:extLst>
          </p:cNvPr>
          <p:cNvSpPr txBox="1"/>
          <p:nvPr/>
        </p:nvSpPr>
        <p:spPr>
          <a:xfrm>
            <a:off x="4654217" y="3513178"/>
            <a:ext cx="2558264" cy="369332"/>
          </a:xfrm>
          <a:prstGeom prst="rect">
            <a:avLst/>
          </a:prstGeom>
          <a:noFill/>
        </p:spPr>
        <p:txBody>
          <a:bodyPr wrap="none" rtlCol="0">
            <a:spAutoFit/>
          </a:bodyPr>
          <a:lstStyle/>
          <a:p>
            <a:r>
              <a:rPr lang="es-ES" dirty="0" err="1"/>
              <a:t>Selective</a:t>
            </a:r>
            <a:r>
              <a:rPr lang="es-ES" dirty="0"/>
              <a:t> </a:t>
            </a:r>
            <a:r>
              <a:rPr lang="es-ES" dirty="0" err="1"/>
              <a:t>hot</a:t>
            </a:r>
            <a:r>
              <a:rPr lang="es-ES" dirty="0"/>
              <a:t> air </a:t>
            </a:r>
            <a:r>
              <a:rPr lang="es-ES" dirty="0" err="1"/>
              <a:t>sintering</a:t>
            </a:r>
            <a:endParaRPr lang="es-ES" dirty="0"/>
          </a:p>
        </p:txBody>
      </p:sp>
      <p:sp>
        <p:nvSpPr>
          <p:cNvPr id="16" name="CuadroTexto 15">
            <a:extLst>
              <a:ext uri="{FF2B5EF4-FFF2-40B4-BE49-F238E27FC236}">
                <a16:creationId xmlns:a16="http://schemas.microsoft.com/office/drawing/2014/main" id="{57A99B7E-3CC6-3407-B266-3F594B5D79C6}"/>
              </a:ext>
            </a:extLst>
          </p:cNvPr>
          <p:cNvSpPr txBox="1"/>
          <p:nvPr/>
        </p:nvSpPr>
        <p:spPr>
          <a:xfrm>
            <a:off x="1980541" y="3513178"/>
            <a:ext cx="2389950" cy="369332"/>
          </a:xfrm>
          <a:prstGeom prst="rect">
            <a:avLst/>
          </a:prstGeom>
          <a:noFill/>
        </p:spPr>
        <p:txBody>
          <a:bodyPr wrap="none" rtlCol="0">
            <a:spAutoFit/>
          </a:bodyPr>
          <a:lstStyle/>
          <a:p>
            <a:r>
              <a:rPr lang="es-ES" dirty="0" err="1"/>
              <a:t>Selective</a:t>
            </a:r>
            <a:r>
              <a:rPr lang="es-ES" dirty="0"/>
              <a:t> laser </a:t>
            </a:r>
            <a:r>
              <a:rPr lang="es-ES" dirty="0" err="1"/>
              <a:t>sintering</a:t>
            </a:r>
            <a:endParaRPr lang="es-ES" dirty="0"/>
          </a:p>
        </p:txBody>
      </p:sp>
      <p:sp>
        <p:nvSpPr>
          <p:cNvPr id="17" name="CuadroTexto 16">
            <a:extLst>
              <a:ext uri="{FF2B5EF4-FFF2-40B4-BE49-F238E27FC236}">
                <a16:creationId xmlns:a16="http://schemas.microsoft.com/office/drawing/2014/main" id="{6943E959-87DE-D703-BDE0-6D92AFA80D12}"/>
              </a:ext>
            </a:extLst>
          </p:cNvPr>
          <p:cNvSpPr txBox="1"/>
          <p:nvPr/>
        </p:nvSpPr>
        <p:spPr>
          <a:xfrm>
            <a:off x="7752412" y="3513178"/>
            <a:ext cx="2634824" cy="369332"/>
          </a:xfrm>
          <a:prstGeom prst="rect">
            <a:avLst/>
          </a:prstGeom>
          <a:noFill/>
        </p:spPr>
        <p:txBody>
          <a:bodyPr wrap="none" rtlCol="0">
            <a:spAutoFit/>
          </a:bodyPr>
          <a:lstStyle/>
          <a:p>
            <a:r>
              <a:rPr lang="es-ES" dirty="0" err="1"/>
              <a:t>Powder</a:t>
            </a:r>
            <a:r>
              <a:rPr lang="es-ES" dirty="0"/>
              <a:t> </a:t>
            </a:r>
            <a:r>
              <a:rPr lang="es-ES" dirty="0" err="1"/>
              <a:t>bed</a:t>
            </a:r>
            <a:r>
              <a:rPr lang="es-ES" dirty="0"/>
              <a:t> </a:t>
            </a:r>
            <a:r>
              <a:rPr lang="es-ES" dirty="0" err="1"/>
              <a:t>binder</a:t>
            </a:r>
            <a:r>
              <a:rPr lang="es-ES" dirty="0"/>
              <a:t> </a:t>
            </a:r>
            <a:r>
              <a:rPr lang="es-ES" dirty="0" err="1"/>
              <a:t>jetting</a:t>
            </a:r>
            <a:endParaRPr lang="es-ES" dirty="0"/>
          </a:p>
        </p:txBody>
      </p:sp>
      <p:sp>
        <p:nvSpPr>
          <p:cNvPr id="18" name="CuadroTexto 17">
            <a:extLst>
              <a:ext uri="{FF2B5EF4-FFF2-40B4-BE49-F238E27FC236}">
                <a16:creationId xmlns:a16="http://schemas.microsoft.com/office/drawing/2014/main" id="{D3C29D73-8A52-9E6E-FDFA-0615E79A4E6F}"/>
              </a:ext>
            </a:extLst>
          </p:cNvPr>
          <p:cNvSpPr txBox="1"/>
          <p:nvPr/>
        </p:nvSpPr>
        <p:spPr>
          <a:xfrm>
            <a:off x="1319670" y="5710255"/>
            <a:ext cx="5054141" cy="369332"/>
          </a:xfrm>
          <a:prstGeom prst="rect">
            <a:avLst/>
          </a:prstGeom>
          <a:noFill/>
        </p:spPr>
        <p:txBody>
          <a:bodyPr wrap="none" rtlCol="0">
            <a:spAutoFit/>
          </a:bodyPr>
          <a:lstStyle/>
          <a:p>
            <a:r>
              <a:rPr lang="es-ES" dirty="0"/>
              <a:t>Hot-</a:t>
            </a:r>
            <a:r>
              <a:rPr lang="es-ES" dirty="0" err="1"/>
              <a:t>melt</a:t>
            </a:r>
            <a:r>
              <a:rPr lang="es-ES" dirty="0"/>
              <a:t> extrusión (</a:t>
            </a:r>
            <a:r>
              <a:rPr lang="es-ES" dirty="0" err="1"/>
              <a:t>Fusion</a:t>
            </a:r>
            <a:r>
              <a:rPr lang="es-ES" dirty="0"/>
              <a:t> </a:t>
            </a:r>
            <a:r>
              <a:rPr lang="es-ES" dirty="0" err="1"/>
              <a:t>Deposition</a:t>
            </a:r>
            <a:r>
              <a:rPr lang="es-ES" dirty="0"/>
              <a:t> </a:t>
            </a:r>
            <a:r>
              <a:rPr lang="es-ES" dirty="0" err="1"/>
              <a:t>Modeling</a:t>
            </a:r>
            <a:r>
              <a:rPr lang="es-ES" dirty="0"/>
              <a:t>, FDM)</a:t>
            </a:r>
          </a:p>
        </p:txBody>
      </p:sp>
      <p:sp>
        <p:nvSpPr>
          <p:cNvPr id="19" name="CuadroTexto 18">
            <a:extLst>
              <a:ext uri="{FF2B5EF4-FFF2-40B4-BE49-F238E27FC236}">
                <a16:creationId xmlns:a16="http://schemas.microsoft.com/office/drawing/2014/main" id="{E10B7E82-CCC9-E619-1EB2-9E50486BECC0}"/>
              </a:ext>
            </a:extLst>
          </p:cNvPr>
          <p:cNvSpPr txBox="1"/>
          <p:nvPr/>
        </p:nvSpPr>
        <p:spPr>
          <a:xfrm>
            <a:off x="7788711" y="5754466"/>
            <a:ext cx="1428596" cy="369332"/>
          </a:xfrm>
          <a:prstGeom prst="rect">
            <a:avLst/>
          </a:prstGeom>
          <a:noFill/>
        </p:spPr>
        <p:txBody>
          <a:bodyPr wrap="none" rtlCol="0">
            <a:spAutoFit/>
          </a:bodyPr>
          <a:lstStyle/>
          <a:p>
            <a:r>
              <a:rPr lang="es-ES" dirty="0" err="1"/>
              <a:t>Inkjet</a:t>
            </a:r>
            <a:r>
              <a:rPr lang="es-ES" dirty="0"/>
              <a:t> </a:t>
            </a:r>
            <a:r>
              <a:rPr lang="es-ES" dirty="0" err="1"/>
              <a:t>printing</a:t>
            </a:r>
            <a:endParaRPr lang="es-ES" dirty="0"/>
          </a:p>
        </p:txBody>
      </p:sp>
      <p:sp>
        <p:nvSpPr>
          <p:cNvPr id="6" name="CuadroTexto 5">
            <a:extLst>
              <a:ext uri="{FF2B5EF4-FFF2-40B4-BE49-F238E27FC236}">
                <a16:creationId xmlns:a16="http://schemas.microsoft.com/office/drawing/2014/main" id="{778EE4B1-8C7A-F786-F394-4541AAD76957}"/>
              </a:ext>
            </a:extLst>
          </p:cNvPr>
          <p:cNvSpPr txBox="1"/>
          <p:nvPr/>
        </p:nvSpPr>
        <p:spPr>
          <a:xfrm>
            <a:off x="9799346" y="5151747"/>
            <a:ext cx="2324732" cy="861774"/>
          </a:xfrm>
          <a:prstGeom prst="rect">
            <a:avLst/>
          </a:prstGeom>
          <a:noFill/>
        </p:spPr>
        <p:txBody>
          <a:bodyPr wrap="square" rtlCol="0">
            <a:spAutoFit/>
          </a:bodyPr>
          <a:lstStyle/>
          <a:p>
            <a:r>
              <a:rPr lang="es-ES" sz="1000" dirty="0" err="1">
                <a:solidFill>
                  <a:prstClr val="black"/>
                </a:solidFill>
              </a:rPr>
              <a:t>Sun</a:t>
            </a:r>
            <a:r>
              <a:rPr lang="es-ES" sz="1000" dirty="0">
                <a:solidFill>
                  <a:prstClr val="black"/>
                </a:solidFill>
              </a:rPr>
              <a:t>, J., </a:t>
            </a:r>
            <a:r>
              <a:rPr lang="es-ES" sz="1000" dirty="0" err="1">
                <a:solidFill>
                  <a:prstClr val="black"/>
                </a:solidFill>
              </a:rPr>
              <a:t>Zhou</a:t>
            </a:r>
            <a:r>
              <a:rPr lang="es-ES" sz="1000" dirty="0">
                <a:solidFill>
                  <a:prstClr val="black"/>
                </a:solidFill>
              </a:rPr>
              <a:t>, W., </a:t>
            </a:r>
            <a:r>
              <a:rPr lang="es-ES" sz="1000" dirty="0" err="1">
                <a:solidFill>
                  <a:prstClr val="black"/>
                </a:solidFill>
              </a:rPr>
              <a:t>Huang</a:t>
            </a:r>
            <a:r>
              <a:rPr lang="es-ES" sz="1000" dirty="0">
                <a:solidFill>
                  <a:prstClr val="black"/>
                </a:solidFill>
              </a:rPr>
              <a:t>, D., </a:t>
            </a:r>
            <a:r>
              <a:rPr lang="es-ES" sz="1000" dirty="0" err="1">
                <a:solidFill>
                  <a:prstClr val="black"/>
                </a:solidFill>
              </a:rPr>
              <a:t>Fuh</a:t>
            </a:r>
            <a:r>
              <a:rPr lang="es-ES" sz="1000" dirty="0">
                <a:solidFill>
                  <a:prstClr val="black"/>
                </a:solidFill>
              </a:rPr>
              <a:t>, J.Y.H. &amp; Hong, G.S. (2015). </a:t>
            </a:r>
            <a:r>
              <a:rPr lang="en-US" sz="1000" dirty="0">
                <a:solidFill>
                  <a:prstClr val="black"/>
                </a:solidFill>
              </a:rPr>
              <a:t>An Overview of 3D Printing Technologies for Food Fabrication</a:t>
            </a:r>
            <a:r>
              <a:rPr lang="es-ES" sz="1000" dirty="0">
                <a:solidFill>
                  <a:prstClr val="black"/>
                </a:solidFill>
              </a:rPr>
              <a:t>.</a:t>
            </a:r>
            <a:r>
              <a:rPr lang="en-US" sz="1000" dirty="0">
                <a:solidFill>
                  <a:prstClr val="black"/>
                </a:solidFill>
              </a:rPr>
              <a:t> Food Bioprocess </a:t>
            </a:r>
            <a:r>
              <a:rPr lang="en-US" sz="1000" dirty="0" err="1">
                <a:solidFill>
                  <a:prstClr val="black"/>
                </a:solidFill>
              </a:rPr>
              <a:t>Technol</a:t>
            </a:r>
            <a:r>
              <a:rPr lang="en-US" sz="1000" dirty="0">
                <a:solidFill>
                  <a:prstClr val="black"/>
                </a:solidFill>
              </a:rPr>
              <a:t> 8:1605–1615.</a:t>
            </a:r>
            <a:endParaRPr lang="es-ES" sz="1000" dirty="0">
              <a:solidFill>
                <a:prstClr val="black"/>
              </a:solidFill>
            </a:endParaRPr>
          </a:p>
        </p:txBody>
      </p:sp>
      <p:pic>
        <p:nvPicPr>
          <p:cNvPr id="21" name="Audio 20">
            <a:hlinkClick r:id="" action="ppaction://media"/>
            <a:extLst>
              <a:ext uri="{FF2B5EF4-FFF2-40B4-BE49-F238E27FC236}">
                <a16:creationId xmlns:a16="http://schemas.microsoft.com/office/drawing/2014/main" id="{40CBE319-7C02-419F-3062-F39DD9C0814A}"/>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2854944"/>
      </p:ext>
    </p:extLst>
  </p:cSld>
  <p:clrMapOvr>
    <a:masterClrMapping/>
  </p:clrMapOvr>
  <mc:AlternateContent xmlns:mc="http://schemas.openxmlformats.org/markup-compatibility/2006">
    <mc:Choice xmlns:p14="http://schemas.microsoft.com/office/powerpoint/2010/main" Requires="p14">
      <p:transition spd="slow" p14:dur="2000" advTm="54016"/>
    </mc:Choice>
    <mc:Fallback>
      <p:transition spd="slow" advTm="54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A1BC958-7C48-1484-9DBF-9F6B9539D1E7}"/>
              </a:ext>
            </a:extLst>
          </p:cNvPr>
          <p:cNvPicPr>
            <a:picLocks noChangeAspect="1"/>
          </p:cNvPicPr>
          <p:nvPr/>
        </p:nvPicPr>
        <p:blipFill>
          <a:blip r:embed="rId4" cstate="screen">
            <a:alphaModFix amt="28000"/>
            <a:extLst>
              <a:ext uri="{28A0092B-C50C-407E-A947-70E740481C1C}">
                <a14:useLocalDpi xmlns:a14="http://schemas.microsoft.com/office/drawing/2010/main"/>
              </a:ext>
            </a:extLst>
          </a:blip>
          <a:stretch>
            <a:fillRect/>
          </a:stretch>
        </p:blipFill>
        <p:spPr>
          <a:xfrm>
            <a:off x="-1" y="3820890"/>
            <a:ext cx="12191999" cy="3037110"/>
          </a:xfrm>
          <a:prstGeom prst="rect">
            <a:avLst/>
          </a:prstGeom>
        </p:spPr>
      </p:pic>
      <p:sp>
        <p:nvSpPr>
          <p:cNvPr id="5" name="Rectángulo 4">
            <a:extLst>
              <a:ext uri="{FF2B5EF4-FFF2-40B4-BE49-F238E27FC236}">
                <a16:creationId xmlns:a16="http://schemas.microsoft.com/office/drawing/2014/main" id="{F19DE274-0C41-A84C-37A3-61A9962F5BA9}"/>
              </a:ext>
            </a:extLst>
          </p:cNvPr>
          <p:cNvSpPr/>
          <p:nvPr/>
        </p:nvSpPr>
        <p:spPr>
          <a:xfrm>
            <a:off x="0" y="0"/>
            <a:ext cx="12192000" cy="868072"/>
          </a:xfrm>
          <a:prstGeom prst="rect">
            <a:avLst/>
          </a:prstGeom>
          <a:solidFill>
            <a:srgbClr val="85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AF1520FC-4DA8-9431-049E-9E2E6CDE4FF2}"/>
              </a:ext>
            </a:extLst>
          </p:cNvPr>
          <p:cNvPicPr>
            <a:picLocks noChangeAspect="1"/>
          </p:cNvPicPr>
          <p:nvPr/>
        </p:nvPicPr>
        <p:blipFill>
          <a:blip r:embed="rId5"/>
          <a:srcRect/>
          <a:stretch/>
        </p:blipFill>
        <p:spPr>
          <a:xfrm>
            <a:off x="1441540" y="5917474"/>
            <a:ext cx="9308915" cy="815604"/>
          </a:xfrm>
          <a:prstGeom prst="rect">
            <a:avLst/>
          </a:prstGeom>
        </p:spPr>
      </p:pic>
      <p:pic>
        <p:nvPicPr>
          <p:cNvPr id="2" name="Imagen 1">
            <a:extLst>
              <a:ext uri="{FF2B5EF4-FFF2-40B4-BE49-F238E27FC236}">
                <a16:creationId xmlns:a16="http://schemas.microsoft.com/office/drawing/2014/main" id="{267B3823-3587-8A5D-FA7E-AC1055F0AE5E}"/>
              </a:ext>
            </a:extLst>
          </p:cNvPr>
          <p:cNvPicPr>
            <a:picLocks noChangeAspect="1"/>
          </p:cNvPicPr>
          <p:nvPr/>
        </p:nvPicPr>
        <p:blipFill>
          <a:blip r:embed="rId6"/>
          <a:stretch>
            <a:fillRect/>
          </a:stretch>
        </p:blipFill>
        <p:spPr>
          <a:xfrm>
            <a:off x="4718950" y="124922"/>
            <a:ext cx="2652367" cy="698266"/>
          </a:xfrm>
          <a:prstGeom prst="rect">
            <a:avLst/>
          </a:prstGeom>
        </p:spPr>
      </p:pic>
      <p:pic>
        <p:nvPicPr>
          <p:cNvPr id="3" name="Imagen 2">
            <a:extLst>
              <a:ext uri="{FF2B5EF4-FFF2-40B4-BE49-F238E27FC236}">
                <a16:creationId xmlns:a16="http://schemas.microsoft.com/office/drawing/2014/main" id="{AC45E4B8-3AE6-F7CF-5173-233B9DFDEEF4}"/>
              </a:ext>
            </a:extLst>
          </p:cNvPr>
          <p:cNvPicPr>
            <a:picLocks noChangeAspect="1"/>
          </p:cNvPicPr>
          <p:nvPr/>
        </p:nvPicPr>
        <p:blipFill>
          <a:blip r:embed="rId7"/>
          <a:stretch>
            <a:fillRect/>
          </a:stretch>
        </p:blipFill>
        <p:spPr>
          <a:xfrm>
            <a:off x="1619075" y="1355501"/>
            <a:ext cx="8086988" cy="4296901"/>
          </a:xfrm>
          <a:prstGeom prst="rect">
            <a:avLst/>
          </a:prstGeom>
        </p:spPr>
      </p:pic>
      <p:pic>
        <p:nvPicPr>
          <p:cNvPr id="22" name="Audio 21">
            <a:hlinkClick r:id="" action="ppaction://media"/>
            <a:extLst>
              <a:ext uri="{FF2B5EF4-FFF2-40B4-BE49-F238E27FC236}">
                <a16:creationId xmlns:a16="http://schemas.microsoft.com/office/drawing/2014/main" id="{A59231DA-AAF1-77EA-37E6-3E6E16DD71D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5972818"/>
      </p:ext>
    </p:extLst>
  </p:cSld>
  <p:clrMapOvr>
    <a:masterClrMapping/>
  </p:clrMapOvr>
  <mc:AlternateContent xmlns:mc="http://schemas.openxmlformats.org/markup-compatibility/2006">
    <mc:Choice xmlns:p14="http://schemas.microsoft.com/office/powerpoint/2010/main" Requires="p14">
      <p:transition spd="slow" p14:dur="2000" advTm="162516"/>
    </mc:Choice>
    <mc:Fallback>
      <p:transition spd="slow" advTm="16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6A1BC958-7C48-1484-9DBF-9F6B9539D1E7}"/>
              </a:ext>
            </a:extLst>
          </p:cNvPr>
          <p:cNvPicPr>
            <a:picLocks noChangeAspect="1"/>
          </p:cNvPicPr>
          <p:nvPr/>
        </p:nvPicPr>
        <p:blipFill>
          <a:blip r:embed="rId9" cstate="screen">
            <a:alphaModFix amt="28000"/>
            <a:extLst>
              <a:ext uri="{28A0092B-C50C-407E-A947-70E740481C1C}">
                <a14:useLocalDpi xmlns:a14="http://schemas.microsoft.com/office/drawing/2010/main"/>
              </a:ext>
            </a:extLst>
          </a:blip>
          <a:stretch>
            <a:fillRect/>
          </a:stretch>
        </p:blipFill>
        <p:spPr>
          <a:xfrm>
            <a:off x="-1" y="3820890"/>
            <a:ext cx="12191999" cy="3037110"/>
          </a:xfrm>
          <a:prstGeom prst="rect">
            <a:avLst/>
          </a:prstGeom>
        </p:spPr>
      </p:pic>
      <p:sp>
        <p:nvSpPr>
          <p:cNvPr id="5" name="Rectángulo 4">
            <a:extLst>
              <a:ext uri="{FF2B5EF4-FFF2-40B4-BE49-F238E27FC236}">
                <a16:creationId xmlns:a16="http://schemas.microsoft.com/office/drawing/2014/main" id="{F19DE274-0C41-A84C-37A3-61A9962F5BA9}"/>
              </a:ext>
            </a:extLst>
          </p:cNvPr>
          <p:cNvSpPr/>
          <p:nvPr/>
        </p:nvSpPr>
        <p:spPr>
          <a:xfrm>
            <a:off x="0" y="0"/>
            <a:ext cx="12192000" cy="868072"/>
          </a:xfrm>
          <a:prstGeom prst="rect">
            <a:avLst/>
          </a:prstGeom>
          <a:solidFill>
            <a:srgbClr val="857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AF1520FC-4DA8-9431-049E-9E2E6CDE4FF2}"/>
              </a:ext>
            </a:extLst>
          </p:cNvPr>
          <p:cNvPicPr>
            <a:picLocks noChangeAspect="1"/>
          </p:cNvPicPr>
          <p:nvPr/>
        </p:nvPicPr>
        <p:blipFill>
          <a:blip r:embed="rId10"/>
          <a:srcRect/>
          <a:stretch/>
        </p:blipFill>
        <p:spPr>
          <a:xfrm>
            <a:off x="1441540" y="5917474"/>
            <a:ext cx="9308915" cy="815604"/>
          </a:xfrm>
          <a:prstGeom prst="rect">
            <a:avLst/>
          </a:prstGeom>
        </p:spPr>
      </p:pic>
      <p:pic>
        <p:nvPicPr>
          <p:cNvPr id="2" name="Imagen 1">
            <a:extLst>
              <a:ext uri="{FF2B5EF4-FFF2-40B4-BE49-F238E27FC236}">
                <a16:creationId xmlns:a16="http://schemas.microsoft.com/office/drawing/2014/main" id="{267B3823-3587-8A5D-FA7E-AC1055F0AE5E}"/>
              </a:ext>
            </a:extLst>
          </p:cNvPr>
          <p:cNvPicPr>
            <a:picLocks noChangeAspect="1"/>
          </p:cNvPicPr>
          <p:nvPr/>
        </p:nvPicPr>
        <p:blipFill>
          <a:blip r:embed="rId11"/>
          <a:stretch>
            <a:fillRect/>
          </a:stretch>
        </p:blipFill>
        <p:spPr>
          <a:xfrm>
            <a:off x="4718950" y="124922"/>
            <a:ext cx="2652367" cy="698266"/>
          </a:xfrm>
          <a:prstGeom prst="rect">
            <a:avLst/>
          </a:prstGeom>
        </p:spPr>
      </p:pic>
      <p:pic>
        <p:nvPicPr>
          <p:cNvPr id="7" name="VID-20230309-WA0008">
            <a:hlinkClick r:id="" action="ppaction://media"/>
            <a:extLst>
              <a:ext uri="{FF2B5EF4-FFF2-40B4-BE49-F238E27FC236}">
                <a16:creationId xmlns:a16="http://schemas.microsoft.com/office/drawing/2014/main" id="{E81FDF87-A4EF-081F-C456-58984FF2B7C5}"/>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8208670" y="1309299"/>
            <a:ext cx="2441668" cy="4314111"/>
          </a:xfrm>
          <a:prstGeom prst="rect">
            <a:avLst/>
          </a:prstGeom>
        </p:spPr>
      </p:pic>
      <p:pic>
        <p:nvPicPr>
          <p:cNvPr id="9" name="VID-20230309-WA0009">
            <a:hlinkClick r:id="" action="ppaction://media"/>
            <a:extLst>
              <a:ext uri="{FF2B5EF4-FFF2-40B4-BE49-F238E27FC236}">
                <a16:creationId xmlns:a16="http://schemas.microsoft.com/office/drawing/2014/main" id="{33276930-403B-EFDC-1297-6A102F5E750F}"/>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2563527" y="1309299"/>
            <a:ext cx="2441667" cy="4314109"/>
          </a:xfrm>
          <a:prstGeom prst="rect">
            <a:avLst/>
          </a:prstGeom>
        </p:spPr>
      </p:pic>
      <p:pic>
        <p:nvPicPr>
          <p:cNvPr id="21" name="Audio 20">
            <a:hlinkClick r:id="" action="ppaction://media"/>
            <a:extLst>
              <a:ext uri="{FF2B5EF4-FFF2-40B4-BE49-F238E27FC236}">
                <a16:creationId xmlns:a16="http://schemas.microsoft.com/office/drawing/2014/main" id="{2D33F5B0-B2A7-3852-D654-77638A1176D9}"/>
              </a:ext>
            </a:extLst>
          </p:cNvPr>
          <p:cNvPicPr>
            <a:picLocks noChangeAspect="1"/>
          </p:cNvPicPr>
          <p:nvPr>
            <a:audioFile r:link="rId7"/>
            <p:extLst>
              <p:ext uri="{DAA4B4D4-6D71-4841-9C94-3DE7FCFB9230}">
                <p14:media xmlns:p14="http://schemas.microsoft.com/office/powerpoint/2010/main" r:embed="rId6"/>
              </p:ext>
            </p:extLst>
          </p:nvPr>
        </p:nvPicPr>
        <p:blipFill>
          <a:blip r:embed="rId14"/>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482981"/>
      </p:ext>
    </p:extLst>
  </p:cSld>
  <p:clrMapOvr>
    <a:masterClrMapping/>
  </p:clrMapOvr>
  <mc:AlternateContent xmlns:mc="http://schemas.openxmlformats.org/markup-compatibility/2006">
    <mc:Choice xmlns:p14="http://schemas.microsoft.com/office/powerpoint/2010/main" Requires="p14">
      <p:transition spd="slow" p14:dur="2000" advTm="76223"/>
    </mc:Choice>
    <mc:Fallback>
      <p:transition spd="slow" advTm="7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200"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7"/>
                </p:tgtEl>
              </p:cMediaNode>
            </p:video>
            <p:video>
              <p:cMediaNode vol="80000">
                <p:cTn id="21" fill="hold" display="0">
                  <p:stCondLst>
                    <p:cond delay="indefinite"/>
                  </p:stCondLst>
                </p:cTn>
                <p:tgtEl>
                  <p:spTgt spid="9"/>
                </p:tgtEl>
              </p:cMediaNode>
            </p:vide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timing>
  <p:extLst>
    <p:ext uri="{E180D4A7-C9FB-4DFB-919C-405C955672EB}">
      <p14:showEvtLst xmlns:p14="http://schemas.microsoft.com/office/powerpoint/2010/main">
        <p14:playEvt time="1872" objId="7"/>
        <p14:stopEvt time="35090" objId="7"/>
        <p14:playEvt time="38933" objId="9"/>
        <p14:stopEvt time="46616"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F4A6CBF0-02F1-6D94-8FC6-7512327030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0889"/>
            <a:ext cx="12192000" cy="3037111"/>
          </a:xfrm>
          <a:prstGeom prst="rect">
            <a:avLst/>
          </a:prstGeom>
        </p:spPr>
      </p:pic>
      <p:sp>
        <p:nvSpPr>
          <p:cNvPr id="28" name="Título 27">
            <a:extLst>
              <a:ext uri="{FF2B5EF4-FFF2-40B4-BE49-F238E27FC236}">
                <a16:creationId xmlns:a16="http://schemas.microsoft.com/office/drawing/2014/main" id="{51613B88-5C2F-19F0-815B-2B24FAC0C61E}"/>
              </a:ext>
            </a:extLst>
          </p:cNvPr>
          <p:cNvSpPr>
            <a:spLocks noGrp="1"/>
          </p:cNvSpPr>
          <p:nvPr>
            <p:ph type="ctrTitle"/>
          </p:nvPr>
        </p:nvSpPr>
        <p:spPr>
          <a:xfrm>
            <a:off x="874294" y="3877744"/>
            <a:ext cx="10443410" cy="647752"/>
          </a:xfrm>
        </p:spPr>
        <p:txBody>
          <a:bodyPr>
            <a:normAutofit fontScale="90000"/>
          </a:bodyPr>
          <a:lstStyle/>
          <a:p>
            <a:r>
              <a:rPr lang="es-ES" sz="4400" b="1" dirty="0">
                <a:solidFill>
                  <a:srgbClr val="857957"/>
                </a:solidFill>
                <a:latin typeface="Century Gothic" panose="020B0502020202020204" pitchFamily="34" charset="0"/>
              </a:rPr>
              <a:t>Utilización de la impresión 3D para una alimentación personalizada y sostenible (3DGood). AGROALNEXT/2022/001</a:t>
            </a:r>
          </a:p>
        </p:txBody>
      </p:sp>
      <p:pic>
        <p:nvPicPr>
          <p:cNvPr id="2" name="Imagen 1">
            <a:extLst>
              <a:ext uri="{FF2B5EF4-FFF2-40B4-BE49-F238E27FC236}">
                <a16:creationId xmlns:a16="http://schemas.microsoft.com/office/drawing/2014/main" id="{3EE7ED55-937E-E198-1AFB-F3314444B709}"/>
              </a:ext>
            </a:extLst>
          </p:cNvPr>
          <p:cNvPicPr>
            <a:picLocks noChangeAspect="1"/>
          </p:cNvPicPr>
          <p:nvPr/>
        </p:nvPicPr>
        <p:blipFill>
          <a:blip r:embed="rId6"/>
          <a:stretch>
            <a:fillRect/>
          </a:stretch>
        </p:blipFill>
        <p:spPr>
          <a:xfrm>
            <a:off x="3795091" y="1133177"/>
            <a:ext cx="4601816" cy="1222704"/>
          </a:xfrm>
          <a:prstGeom prst="rect">
            <a:avLst/>
          </a:prstGeom>
        </p:spPr>
      </p:pic>
      <p:pic>
        <p:nvPicPr>
          <p:cNvPr id="7" name="Imagen 6">
            <a:extLst>
              <a:ext uri="{FF2B5EF4-FFF2-40B4-BE49-F238E27FC236}">
                <a16:creationId xmlns:a16="http://schemas.microsoft.com/office/drawing/2014/main" id="{C0E24B41-C168-2A69-DFB7-53410A06EB31}"/>
              </a:ext>
            </a:extLst>
          </p:cNvPr>
          <p:cNvPicPr>
            <a:picLocks noChangeAspect="1"/>
          </p:cNvPicPr>
          <p:nvPr/>
        </p:nvPicPr>
        <p:blipFill>
          <a:blip r:embed="rId7"/>
          <a:srcRect/>
          <a:stretch/>
        </p:blipFill>
        <p:spPr>
          <a:xfrm>
            <a:off x="2626017" y="5990504"/>
            <a:ext cx="6939964" cy="867496"/>
          </a:xfrm>
          <a:prstGeom prst="rect">
            <a:avLst/>
          </a:prstGeom>
        </p:spPr>
      </p:pic>
      <p:pic>
        <p:nvPicPr>
          <p:cNvPr id="3" name="Imagen 2">
            <a:extLst>
              <a:ext uri="{FF2B5EF4-FFF2-40B4-BE49-F238E27FC236}">
                <a16:creationId xmlns:a16="http://schemas.microsoft.com/office/drawing/2014/main" id="{CA7556E8-AC91-4555-0D09-24FFE6ED7481}"/>
              </a:ext>
            </a:extLst>
          </p:cNvPr>
          <p:cNvPicPr>
            <a:picLocks noChangeAspect="1"/>
          </p:cNvPicPr>
          <p:nvPr/>
        </p:nvPicPr>
        <p:blipFill>
          <a:blip r:embed="rId8"/>
          <a:stretch>
            <a:fillRect/>
          </a:stretch>
        </p:blipFill>
        <p:spPr>
          <a:xfrm>
            <a:off x="3954010" y="5286427"/>
            <a:ext cx="2141989" cy="757094"/>
          </a:xfrm>
          <a:prstGeom prst="rect">
            <a:avLst/>
          </a:prstGeom>
        </p:spPr>
      </p:pic>
      <p:pic>
        <p:nvPicPr>
          <p:cNvPr id="4" name="Imagen 3">
            <a:extLst>
              <a:ext uri="{FF2B5EF4-FFF2-40B4-BE49-F238E27FC236}">
                <a16:creationId xmlns:a16="http://schemas.microsoft.com/office/drawing/2014/main" id="{B88947A3-E612-38C0-419B-CCA2E3966378}"/>
              </a:ext>
            </a:extLst>
          </p:cNvPr>
          <p:cNvPicPr>
            <a:picLocks noChangeAspect="1"/>
          </p:cNvPicPr>
          <p:nvPr/>
        </p:nvPicPr>
        <p:blipFill>
          <a:blip r:embed="rId9"/>
          <a:stretch>
            <a:fillRect/>
          </a:stretch>
        </p:blipFill>
        <p:spPr>
          <a:xfrm>
            <a:off x="6095999" y="5286427"/>
            <a:ext cx="2773079" cy="757094"/>
          </a:xfrm>
          <a:prstGeom prst="rect">
            <a:avLst/>
          </a:prstGeom>
        </p:spPr>
      </p:pic>
      <p:pic>
        <p:nvPicPr>
          <p:cNvPr id="11" name="Audio 10">
            <a:hlinkClick r:id="" action="ppaction://media"/>
            <a:extLst>
              <a:ext uri="{FF2B5EF4-FFF2-40B4-BE49-F238E27FC236}">
                <a16:creationId xmlns:a16="http://schemas.microsoft.com/office/drawing/2014/main" id="{FD2C4150-CF99-BE08-D97A-3CDC9DF42D8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2205407"/>
      </p:ext>
    </p:extLst>
  </p:cSld>
  <p:clrMapOvr>
    <a:masterClrMapping/>
  </p:clrMapOvr>
  <mc:AlternateContent xmlns:mc="http://schemas.openxmlformats.org/markup-compatibility/2006">
    <mc:Choice xmlns:p14="http://schemas.microsoft.com/office/powerpoint/2010/main" Requires="p14">
      <p:transition spd="slow" p14:dur="2000" advTm="6883"/>
    </mc:Choice>
    <mc:Fallback>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1.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8502</TotalTime>
  <Words>157</Words>
  <Application>Microsoft Office PowerPoint</Application>
  <PresentationFormat>Panorámica</PresentationFormat>
  <Paragraphs>12</Paragraphs>
  <Slides>6</Slides>
  <Notes>2</Notes>
  <HiddenSlides>0</HiddenSlides>
  <MMClips>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vt:i4>
      </vt:variant>
    </vt:vector>
  </HeadingPairs>
  <TitlesOfParts>
    <vt:vector size="11" baseType="lpstr">
      <vt:lpstr>Arial</vt:lpstr>
      <vt:lpstr>Calibri</vt:lpstr>
      <vt:lpstr>Calibri Light</vt:lpstr>
      <vt:lpstr>Century Gothic</vt:lpstr>
      <vt:lpstr>Tema de Office</vt:lpstr>
      <vt:lpstr>Utilización de la impresión 3D para una alimentación personalizada y sostenible (3DGood). AGROALNEXT/2022/001</vt:lpstr>
      <vt:lpstr>Presentación de PowerPoint</vt:lpstr>
      <vt:lpstr>Presentación de PowerPoint</vt:lpstr>
      <vt:lpstr>Presentación de PowerPoint</vt:lpstr>
      <vt:lpstr>Presentación de PowerPoint</vt:lpstr>
      <vt:lpstr>Utilización de la impresión 3D para una alimentación personalizada y sostenible (3DGood). AGROALNEXT/2022/001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Javier Martínez Monzó</cp:lastModifiedBy>
  <cp:revision>50</cp:revision>
  <dcterms:created xsi:type="dcterms:W3CDTF">2023-03-02T08:08:38Z</dcterms:created>
  <dcterms:modified xsi:type="dcterms:W3CDTF">2023-05-25T17:34:35Z</dcterms:modified>
</cp:coreProperties>
</file>