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AD703-2D9A-CFA7-AC81-E73F29B9A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90DF0C-6F41-6C0D-BA52-A0398309C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FB194-82F2-3FF0-1DD2-911D2F4B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3A3C7E-C465-6E9E-F11F-C13A4BAA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79D964-8574-31C5-5D75-25FFA09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97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67AAB-19E2-EC3D-87D7-2C0BE077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66FBEB-9A30-0F3C-5C09-4D7F60C27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76218E-93C8-DA04-6B0F-4C6E0366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3A0E01-D7D9-F4BF-CA37-C4CA7AEE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57D47-DF88-F291-EFA7-0260FF9B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124AF4-6AC4-D11C-034F-0B15B3D00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F5D8FB-91AC-8FEC-A4DD-D6A4DC134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9D91B1-580D-435A-2B1B-62D8D5F9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C4F1F0-F9B0-3B50-0F7F-B2FB7C3EC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2F4733-B23D-A070-3A27-ACB91994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27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14473-63AD-F5F6-0281-5B7ACDFD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CA297B-0675-4F40-907B-FB8526667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D5E0AE-AA4A-6E4D-1C53-1FAF2DF9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8A1AAD-8394-6053-F3C5-1558E730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ABBE7B-ECC1-FEDF-2241-DBE7D175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08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4C770-FD98-A526-5CE5-7EB19774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CCEDAB-1965-7535-4AE6-F4135E919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932CB3-8F58-98BA-EF8C-1D2BC113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FB5CB9-C0F2-A40A-3CF9-93F5DF58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663BF3-BCCE-FCC8-EC53-F73CA037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06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546BF-31A9-8BAC-1CB6-C4927DDE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205E65-BBE4-31CF-69E8-426B7644B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E0F6E9-00DE-AB57-EB8B-5ED991044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0BFF50-41C9-F548-DA3F-A7870B63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A8560-5E9F-EF92-F3AC-9C9DB807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872459-BFA2-E1B3-F57C-E7A13FC0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99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8A890-9AA4-9438-CA69-1C3A9246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07E81A-071E-791E-B86A-0887CFB7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529CA6-49E7-1BFE-6FA1-6AD316A7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135395-DA94-D35C-6C83-6BDC2FF8E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B80D8A-8CCB-40A8-DF8E-75FCF3D19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280877-8879-4065-C9B4-4AA1DD3C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046FD0-CA5F-6B80-A0CE-C8E0BAB3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2BBB746-9FFA-9410-5501-EEFD324A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46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E0F303-5467-55DA-D9E5-28DDFEC2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FB9DCA-101B-F4C5-8E60-FD5E7867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458DA-C2E1-961C-C276-AC51F1C7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665827-0961-E215-520D-E8C6CAB0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96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33579C-0ABA-1019-9FE0-357494FB1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44468AD-2B1A-BCC5-0C1A-5F6CD487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C8860A-8745-E51D-381A-1A5E653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84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0FB60-B852-C7A5-C1AE-DD8235F0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267332-FCFB-EB16-A426-DD15D434F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7C2871-F538-039F-A4CD-CA30E354D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81425A-35DE-04E6-7B25-A63C7C08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EEC7F9-6B7E-0196-AF7F-14021BE8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EE5733-3AF3-84A1-9FA1-94BD165C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98C2E-C7E4-CF13-E6F1-9BB110C8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A6E0E9F-BD38-31FC-9263-96EC21FD9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A16BD5-21B4-93C8-CCA6-549A716E0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C07A3D-C9AE-3CA7-1E63-08D0661C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7ABA2D-1897-EC4E-6CE5-2E9E12A5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CB551D-FC20-1C2B-D2AB-DD8A51A4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7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E54CA9-61E1-8C7B-F8BB-E1E13769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CB5D47-4338-7752-D845-AC22704CD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AD9115-C696-3C0B-C203-79469FAA7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5BA0-B57F-4790-A974-3E6BEDC5E63E}" type="datetimeFigureOut">
              <a:rPr lang="es-ES" smtClean="0"/>
              <a:t>05/09/2023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FA87EC-BABC-2F2C-D58A-D3B6104E6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B9FBAE-5D54-D9F7-F507-8CC481677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87275-8FFE-4EE4-8C0A-8F7C8573D0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55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C6F74E9-4183-9BBC-CA6B-62AD14B2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563" y="197328"/>
            <a:ext cx="3127437" cy="13036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FF52A6-175F-EE7E-A4F2-53AF645F1966}"/>
              </a:ext>
            </a:extLst>
          </p:cNvPr>
          <p:cNvSpPr txBox="1"/>
          <p:nvPr/>
        </p:nvSpPr>
        <p:spPr>
          <a:xfrm>
            <a:off x="0" y="5598931"/>
            <a:ext cx="120889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dirty="0"/>
              <a:t>Actividades de divulgación científico-tecnológico de </a:t>
            </a:r>
            <a:r>
              <a:rPr lang="es-ES" sz="1700" b="1" dirty="0"/>
              <a:t>VALORACV </a:t>
            </a:r>
            <a:r>
              <a:rPr lang="es-ES" sz="1700" dirty="0"/>
              <a:t>(AGROALNEXT 059) a distintos niveles educativos sobre las propiedades saludables de los dátiles ilicitanos y facilidad de uso del mismo en distintos alimentos  (a): alumnos de la ESO elaborando trufas de dátil saludables; (b) alumnos de la Facultad de Medicina y Humanidades de la Universidad de Texas (campus San Antonio-USA) y (c) Seminario a alumnos de doctorado en la Universidad Católica Portuguesa en la Facultad de Biotecnología-Porto)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069C2C-B8E1-35D3-AC9B-868173740C71}"/>
              </a:ext>
            </a:extLst>
          </p:cNvPr>
          <p:cNvGrpSpPr/>
          <p:nvPr/>
        </p:nvGrpSpPr>
        <p:grpSpPr>
          <a:xfrm>
            <a:off x="103010" y="757985"/>
            <a:ext cx="12088990" cy="4840946"/>
            <a:chOff x="103010" y="757985"/>
            <a:chExt cx="12088990" cy="4840946"/>
          </a:xfrm>
        </p:grpSpPr>
        <p:pic>
          <p:nvPicPr>
            <p:cNvPr id="5" name="Imagen 4" descr="Texto&#10;&#10;Descripción generada automáticamente">
              <a:extLst>
                <a:ext uri="{FF2B5EF4-FFF2-40B4-BE49-F238E27FC236}">
                  <a16:creationId xmlns:a16="http://schemas.microsoft.com/office/drawing/2014/main" id="{ABF401AA-DCF7-4E65-FAF1-BBA44C5C8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385956" y="1371988"/>
              <a:ext cx="4830792" cy="3623094"/>
            </a:xfrm>
            <a:prstGeom prst="rect">
              <a:avLst/>
            </a:prstGeom>
          </p:spPr>
        </p:pic>
        <p:pic>
          <p:nvPicPr>
            <p:cNvPr id="7" name="Imagen 6" descr="Imagen que contiene interior, persona, muñeca, tabla&#10;&#10;Descripción generada automáticamente">
              <a:extLst>
                <a:ext uri="{FF2B5EF4-FFF2-40B4-BE49-F238E27FC236}">
                  <a16:creationId xmlns:a16="http://schemas.microsoft.com/office/drawing/2014/main" id="{F8910226-1B07-9D84-1A21-8AB1E861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500839" y="1371988"/>
              <a:ext cx="4830792" cy="3623094"/>
            </a:xfrm>
            <a:prstGeom prst="rect">
              <a:avLst/>
            </a:prstGeom>
          </p:spPr>
        </p:pic>
        <p:pic>
          <p:nvPicPr>
            <p:cNvPr id="9" name="Imagen 8" descr="Un par de personas de pie&#10;&#10;Descripción generada automáticamente con confianza media">
              <a:extLst>
                <a:ext uri="{FF2B5EF4-FFF2-40B4-BE49-F238E27FC236}">
                  <a16:creationId xmlns:a16="http://schemas.microsoft.com/office/drawing/2014/main" id="{DFA455C8-0E37-66B6-8D20-DF149C1B2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940" y="1500995"/>
              <a:ext cx="4495060" cy="409793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F328847-099E-9EB5-F71E-F61ADD4AFDCF}"/>
                </a:ext>
              </a:extLst>
            </p:cNvPr>
            <p:cNvSpPr txBox="1"/>
            <p:nvPr/>
          </p:nvSpPr>
          <p:spPr>
            <a:xfrm>
              <a:off x="6752939" y="1131663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(b)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780D684-8B72-D22E-A920-951579B43040}"/>
                </a:ext>
              </a:extLst>
            </p:cNvPr>
            <p:cNvSpPr txBox="1"/>
            <p:nvPr/>
          </p:nvSpPr>
          <p:spPr>
            <a:xfrm>
              <a:off x="756082" y="75798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(a)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814EF43-8B15-4D9E-CF35-3C7F6277A395}"/>
                </a:ext>
              </a:extLst>
            </p:cNvPr>
            <p:cNvSpPr txBox="1"/>
            <p:nvPr/>
          </p:nvSpPr>
          <p:spPr>
            <a:xfrm>
              <a:off x="11469950" y="1686757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92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825B126-9DDF-0560-DDFB-10A583AF2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563" y="197328"/>
            <a:ext cx="3127437" cy="1303667"/>
          </a:xfrm>
          <a:prstGeom prst="rect">
            <a:avLst/>
          </a:prstGeom>
        </p:spPr>
      </p:pic>
      <p:pic>
        <p:nvPicPr>
          <p:cNvPr id="5" name="Imagen 4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71E574FE-A372-0B30-7A3F-0E9C50C8B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971" y="995272"/>
            <a:ext cx="5339751" cy="4004813"/>
          </a:xfrm>
          <a:prstGeom prst="rect">
            <a:avLst/>
          </a:prstGeom>
        </p:spPr>
      </p:pic>
      <p:pic>
        <p:nvPicPr>
          <p:cNvPr id="9" name="Imagen 8" descr="Un árbol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F9CC29D1-B4F1-7669-A0CA-9E7A5789C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802" y="1189366"/>
            <a:ext cx="5339752" cy="36166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9F33886-606F-AC23-19A4-873F6975836F}"/>
              </a:ext>
            </a:extLst>
          </p:cNvPr>
          <p:cNvSpPr txBox="1"/>
          <p:nvPr/>
        </p:nvSpPr>
        <p:spPr>
          <a:xfrm>
            <a:off x="470498" y="5943600"/>
            <a:ext cx="81454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dirty="0"/>
              <a:t>Ejemplares autóctonos de palmeras datileras (</a:t>
            </a:r>
            <a:r>
              <a:rPr lang="es-ES" sz="1700" i="1" dirty="0"/>
              <a:t>Phoenix </a:t>
            </a:r>
            <a:r>
              <a:rPr lang="es-ES" sz="1700" i="1" dirty="0" err="1"/>
              <a:t>dactylifera</a:t>
            </a:r>
            <a:r>
              <a:rPr lang="es-ES" sz="1700" dirty="0"/>
              <a:t> L.) seleccionadas del Palmeral de Elche durante la ejecución del proyecto </a:t>
            </a:r>
            <a:r>
              <a:rPr lang="es-ES" sz="1700" b="1" dirty="0"/>
              <a:t>VALORACV</a:t>
            </a:r>
            <a:r>
              <a:rPr lang="es-ES" sz="1700" dirty="0"/>
              <a:t>  (</a:t>
            </a:r>
            <a:r>
              <a:rPr lang="es-ES" sz="1700" b="1" dirty="0"/>
              <a:t>AGROALNEXT 059</a:t>
            </a:r>
            <a:r>
              <a:rPr lang="es-ES" sz="1700" dirty="0"/>
              <a:t>) por su potencial calidad comercial y tecnológica de sus dátiles </a:t>
            </a:r>
          </a:p>
        </p:txBody>
      </p:sp>
    </p:spTree>
    <p:extLst>
      <p:ext uri="{BB962C8B-B14F-4D97-AF65-F5344CB8AC3E}">
        <p14:creationId xmlns:p14="http://schemas.microsoft.com/office/powerpoint/2010/main" val="1255760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129</Words>
  <Application>Microsoft Office PowerPoint</Application>
  <PresentationFormat>Panorámica</PresentationFormat>
  <Paragraphs>5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Perez Alvarez, Jose Angel</dc:creator>
  <cp:lastModifiedBy>Perez Alvarez, Jose Angel</cp:lastModifiedBy>
  <cp:revision>3</cp:revision>
  <dcterms:created xsi:type="dcterms:W3CDTF">2023-09-05T17:35:58Z</dcterms:created>
  <dcterms:modified xsi:type="dcterms:W3CDTF">2023-09-05T18:08:51Z</dcterms:modified>
</cp:coreProperties>
</file>