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530032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>
        <p:scale>
          <a:sx n="50" d="100"/>
          <a:sy n="50" d="100"/>
        </p:scale>
        <p:origin x="2388" y="-44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525" y="5891626"/>
            <a:ext cx="13005276" cy="12533242"/>
          </a:xfrm>
        </p:spPr>
        <p:txBody>
          <a:bodyPr anchor="b"/>
          <a:lstStyle>
            <a:lvl1pPr algn="ctr">
              <a:defRPr sz="100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2541" y="18908198"/>
            <a:ext cx="11475244" cy="8691601"/>
          </a:xfrm>
        </p:spPr>
        <p:txBody>
          <a:bodyPr/>
          <a:lstStyle>
            <a:lvl1pPr marL="0" indent="0" algn="ctr">
              <a:buNone/>
              <a:defRPr sz="4016"/>
            </a:lvl1pPr>
            <a:lvl2pPr marL="765033" indent="0" algn="ctr">
              <a:buNone/>
              <a:defRPr sz="3347"/>
            </a:lvl2pPr>
            <a:lvl3pPr marL="1530066" indent="0" algn="ctr">
              <a:buNone/>
              <a:defRPr sz="3012"/>
            </a:lvl3pPr>
            <a:lvl4pPr marL="2295098" indent="0" algn="ctr">
              <a:buNone/>
              <a:defRPr sz="2677"/>
            </a:lvl4pPr>
            <a:lvl5pPr marL="3060131" indent="0" algn="ctr">
              <a:buNone/>
              <a:defRPr sz="2677"/>
            </a:lvl5pPr>
            <a:lvl6pPr marL="3825164" indent="0" algn="ctr">
              <a:buNone/>
              <a:defRPr sz="2677"/>
            </a:lvl6pPr>
            <a:lvl7pPr marL="4590197" indent="0" algn="ctr">
              <a:buNone/>
              <a:defRPr sz="2677"/>
            </a:lvl7pPr>
            <a:lvl8pPr marL="5355229" indent="0" algn="ctr">
              <a:buNone/>
              <a:defRPr sz="2677"/>
            </a:lvl8pPr>
            <a:lvl9pPr marL="6120262" indent="0" algn="ctr">
              <a:buNone/>
              <a:defRPr sz="267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47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60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49296" y="1916653"/>
            <a:ext cx="3299133" cy="3050811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1898" y="1916653"/>
            <a:ext cx="9706144" cy="3050811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11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12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29" y="8974945"/>
            <a:ext cx="13196530" cy="14974888"/>
          </a:xfrm>
        </p:spPr>
        <p:txBody>
          <a:bodyPr anchor="b"/>
          <a:lstStyle>
            <a:lvl1pPr>
              <a:defRPr sz="100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929" y="24091502"/>
            <a:ext cx="13196530" cy="7874940"/>
          </a:xfrm>
        </p:spPr>
        <p:txBody>
          <a:bodyPr/>
          <a:lstStyle>
            <a:lvl1pPr marL="0" indent="0">
              <a:buNone/>
              <a:defRPr sz="4016">
                <a:solidFill>
                  <a:schemeClr val="tx1">
                    <a:tint val="82000"/>
                  </a:schemeClr>
                </a:solidFill>
              </a:defRPr>
            </a:lvl1pPr>
            <a:lvl2pPr marL="765033" indent="0">
              <a:buNone/>
              <a:defRPr sz="3347">
                <a:solidFill>
                  <a:schemeClr val="tx1">
                    <a:tint val="82000"/>
                  </a:schemeClr>
                </a:solidFill>
              </a:defRPr>
            </a:lvl2pPr>
            <a:lvl3pPr marL="1530066" indent="0">
              <a:buNone/>
              <a:defRPr sz="3012">
                <a:solidFill>
                  <a:schemeClr val="tx1">
                    <a:tint val="82000"/>
                  </a:schemeClr>
                </a:solidFill>
              </a:defRPr>
            </a:lvl3pPr>
            <a:lvl4pPr marL="2295098" indent="0">
              <a:buNone/>
              <a:defRPr sz="2677">
                <a:solidFill>
                  <a:schemeClr val="tx1">
                    <a:tint val="82000"/>
                  </a:schemeClr>
                </a:solidFill>
              </a:defRPr>
            </a:lvl4pPr>
            <a:lvl5pPr marL="3060131" indent="0">
              <a:buNone/>
              <a:defRPr sz="2677">
                <a:solidFill>
                  <a:schemeClr val="tx1">
                    <a:tint val="82000"/>
                  </a:schemeClr>
                </a:solidFill>
              </a:defRPr>
            </a:lvl5pPr>
            <a:lvl6pPr marL="3825164" indent="0">
              <a:buNone/>
              <a:defRPr sz="2677">
                <a:solidFill>
                  <a:schemeClr val="tx1">
                    <a:tint val="82000"/>
                  </a:schemeClr>
                </a:solidFill>
              </a:defRPr>
            </a:lvl6pPr>
            <a:lvl7pPr marL="4590197" indent="0">
              <a:buNone/>
              <a:defRPr sz="2677">
                <a:solidFill>
                  <a:schemeClr val="tx1">
                    <a:tint val="82000"/>
                  </a:schemeClr>
                </a:solidFill>
              </a:defRPr>
            </a:lvl7pPr>
            <a:lvl8pPr marL="5355229" indent="0">
              <a:buNone/>
              <a:defRPr sz="2677">
                <a:solidFill>
                  <a:schemeClr val="tx1">
                    <a:tint val="82000"/>
                  </a:schemeClr>
                </a:solidFill>
              </a:defRPr>
            </a:lvl8pPr>
            <a:lvl9pPr marL="6120262" indent="0">
              <a:buNone/>
              <a:defRPr sz="267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47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1897" y="9583264"/>
            <a:ext cx="6502638" cy="228415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5790" y="9583264"/>
            <a:ext cx="6502638" cy="228415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9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90" y="1916661"/>
            <a:ext cx="13196530" cy="695828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892" y="8824938"/>
            <a:ext cx="6472754" cy="4324966"/>
          </a:xfrm>
        </p:spPr>
        <p:txBody>
          <a:bodyPr anchor="b"/>
          <a:lstStyle>
            <a:lvl1pPr marL="0" indent="0">
              <a:buNone/>
              <a:defRPr sz="4016" b="1"/>
            </a:lvl1pPr>
            <a:lvl2pPr marL="765033" indent="0">
              <a:buNone/>
              <a:defRPr sz="3347" b="1"/>
            </a:lvl2pPr>
            <a:lvl3pPr marL="1530066" indent="0">
              <a:buNone/>
              <a:defRPr sz="3012" b="1"/>
            </a:lvl3pPr>
            <a:lvl4pPr marL="2295098" indent="0">
              <a:buNone/>
              <a:defRPr sz="2677" b="1"/>
            </a:lvl4pPr>
            <a:lvl5pPr marL="3060131" indent="0">
              <a:buNone/>
              <a:defRPr sz="2677" b="1"/>
            </a:lvl5pPr>
            <a:lvl6pPr marL="3825164" indent="0">
              <a:buNone/>
              <a:defRPr sz="2677" b="1"/>
            </a:lvl6pPr>
            <a:lvl7pPr marL="4590197" indent="0">
              <a:buNone/>
              <a:defRPr sz="2677" b="1"/>
            </a:lvl7pPr>
            <a:lvl8pPr marL="5355229" indent="0">
              <a:buNone/>
              <a:defRPr sz="2677" b="1"/>
            </a:lvl8pPr>
            <a:lvl9pPr marL="6120262" indent="0">
              <a:buNone/>
              <a:defRPr sz="267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3892" y="13149904"/>
            <a:ext cx="6472754" cy="193415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45790" y="8824938"/>
            <a:ext cx="6504631" cy="4324966"/>
          </a:xfrm>
        </p:spPr>
        <p:txBody>
          <a:bodyPr anchor="b"/>
          <a:lstStyle>
            <a:lvl1pPr marL="0" indent="0">
              <a:buNone/>
              <a:defRPr sz="4016" b="1"/>
            </a:lvl1pPr>
            <a:lvl2pPr marL="765033" indent="0">
              <a:buNone/>
              <a:defRPr sz="3347" b="1"/>
            </a:lvl2pPr>
            <a:lvl3pPr marL="1530066" indent="0">
              <a:buNone/>
              <a:defRPr sz="3012" b="1"/>
            </a:lvl3pPr>
            <a:lvl4pPr marL="2295098" indent="0">
              <a:buNone/>
              <a:defRPr sz="2677" b="1"/>
            </a:lvl4pPr>
            <a:lvl5pPr marL="3060131" indent="0">
              <a:buNone/>
              <a:defRPr sz="2677" b="1"/>
            </a:lvl5pPr>
            <a:lvl6pPr marL="3825164" indent="0">
              <a:buNone/>
              <a:defRPr sz="2677" b="1"/>
            </a:lvl6pPr>
            <a:lvl7pPr marL="4590197" indent="0">
              <a:buNone/>
              <a:defRPr sz="2677" b="1"/>
            </a:lvl7pPr>
            <a:lvl8pPr marL="5355229" indent="0">
              <a:buNone/>
              <a:defRPr sz="2677" b="1"/>
            </a:lvl8pPr>
            <a:lvl9pPr marL="6120262" indent="0">
              <a:buNone/>
              <a:defRPr sz="267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45790" y="13149904"/>
            <a:ext cx="6504631" cy="193415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2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37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94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90" y="2399982"/>
            <a:ext cx="4934753" cy="8399939"/>
          </a:xfrm>
        </p:spPr>
        <p:txBody>
          <a:bodyPr anchor="b"/>
          <a:lstStyle>
            <a:lvl1pPr>
              <a:defRPr sz="535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4631" y="5183304"/>
            <a:ext cx="7745790" cy="25583147"/>
          </a:xfrm>
        </p:spPr>
        <p:txBody>
          <a:bodyPr/>
          <a:lstStyle>
            <a:lvl1pPr>
              <a:defRPr sz="5355"/>
            </a:lvl1pPr>
            <a:lvl2pPr>
              <a:defRPr sz="4685"/>
            </a:lvl2pPr>
            <a:lvl3pPr>
              <a:defRPr sz="4016"/>
            </a:lvl3pPr>
            <a:lvl4pPr>
              <a:defRPr sz="3347"/>
            </a:lvl4pPr>
            <a:lvl5pPr>
              <a:defRPr sz="3347"/>
            </a:lvl5pPr>
            <a:lvl6pPr>
              <a:defRPr sz="3347"/>
            </a:lvl6pPr>
            <a:lvl7pPr>
              <a:defRPr sz="3347"/>
            </a:lvl7pPr>
            <a:lvl8pPr>
              <a:defRPr sz="3347"/>
            </a:lvl8pPr>
            <a:lvl9pPr>
              <a:defRPr sz="334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3890" y="10799922"/>
            <a:ext cx="4934753" cy="20008190"/>
          </a:xfrm>
        </p:spPr>
        <p:txBody>
          <a:bodyPr/>
          <a:lstStyle>
            <a:lvl1pPr marL="0" indent="0">
              <a:buNone/>
              <a:defRPr sz="2677"/>
            </a:lvl1pPr>
            <a:lvl2pPr marL="765033" indent="0">
              <a:buNone/>
              <a:defRPr sz="2343"/>
            </a:lvl2pPr>
            <a:lvl3pPr marL="1530066" indent="0">
              <a:buNone/>
              <a:defRPr sz="2008"/>
            </a:lvl3pPr>
            <a:lvl4pPr marL="2295098" indent="0">
              <a:buNone/>
              <a:defRPr sz="1673"/>
            </a:lvl4pPr>
            <a:lvl5pPr marL="3060131" indent="0">
              <a:buNone/>
              <a:defRPr sz="1673"/>
            </a:lvl5pPr>
            <a:lvl6pPr marL="3825164" indent="0">
              <a:buNone/>
              <a:defRPr sz="1673"/>
            </a:lvl6pPr>
            <a:lvl7pPr marL="4590197" indent="0">
              <a:buNone/>
              <a:defRPr sz="1673"/>
            </a:lvl7pPr>
            <a:lvl8pPr marL="5355229" indent="0">
              <a:buNone/>
              <a:defRPr sz="1673"/>
            </a:lvl8pPr>
            <a:lvl9pPr marL="6120262" indent="0">
              <a:buNone/>
              <a:defRPr sz="167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13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90" y="2399982"/>
            <a:ext cx="4934753" cy="8399939"/>
          </a:xfrm>
        </p:spPr>
        <p:txBody>
          <a:bodyPr anchor="b"/>
          <a:lstStyle>
            <a:lvl1pPr>
              <a:defRPr sz="535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04631" y="5183304"/>
            <a:ext cx="7745790" cy="25583147"/>
          </a:xfrm>
        </p:spPr>
        <p:txBody>
          <a:bodyPr anchor="t"/>
          <a:lstStyle>
            <a:lvl1pPr marL="0" indent="0">
              <a:buNone/>
              <a:defRPr sz="5355"/>
            </a:lvl1pPr>
            <a:lvl2pPr marL="765033" indent="0">
              <a:buNone/>
              <a:defRPr sz="4685"/>
            </a:lvl2pPr>
            <a:lvl3pPr marL="1530066" indent="0">
              <a:buNone/>
              <a:defRPr sz="4016"/>
            </a:lvl3pPr>
            <a:lvl4pPr marL="2295098" indent="0">
              <a:buNone/>
              <a:defRPr sz="3347"/>
            </a:lvl4pPr>
            <a:lvl5pPr marL="3060131" indent="0">
              <a:buNone/>
              <a:defRPr sz="3347"/>
            </a:lvl5pPr>
            <a:lvl6pPr marL="3825164" indent="0">
              <a:buNone/>
              <a:defRPr sz="3347"/>
            </a:lvl6pPr>
            <a:lvl7pPr marL="4590197" indent="0">
              <a:buNone/>
              <a:defRPr sz="3347"/>
            </a:lvl7pPr>
            <a:lvl8pPr marL="5355229" indent="0">
              <a:buNone/>
              <a:defRPr sz="3347"/>
            </a:lvl8pPr>
            <a:lvl9pPr marL="6120262" indent="0">
              <a:buNone/>
              <a:defRPr sz="334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3890" y="10799922"/>
            <a:ext cx="4934753" cy="20008190"/>
          </a:xfrm>
        </p:spPr>
        <p:txBody>
          <a:bodyPr/>
          <a:lstStyle>
            <a:lvl1pPr marL="0" indent="0">
              <a:buNone/>
              <a:defRPr sz="2677"/>
            </a:lvl1pPr>
            <a:lvl2pPr marL="765033" indent="0">
              <a:buNone/>
              <a:defRPr sz="2343"/>
            </a:lvl2pPr>
            <a:lvl3pPr marL="1530066" indent="0">
              <a:buNone/>
              <a:defRPr sz="2008"/>
            </a:lvl3pPr>
            <a:lvl4pPr marL="2295098" indent="0">
              <a:buNone/>
              <a:defRPr sz="1673"/>
            </a:lvl4pPr>
            <a:lvl5pPr marL="3060131" indent="0">
              <a:buNone/>
              <a:defRPr sz="1673"/>
            </a:lvl5pPr>
            <a:lvl6pPr marL="3825164" indent="0">
              <a:buNone/>
              <a:defRPr sz="1673"/>
            </a:lvl6pPr>
            <a:lvl7pPr marL="4590197" indent="0">
              <a:buNone/>
              <a:defRPr sz="1673"/>
            </a:lvl7pPr>
            <a:lvl8pPr marL="5355229" indent="0">
              <a:buNone/>
              <a:defRPr sz="1673"/>
            </a:lvl8pPr>
            <a:lvl9pPr marL="6120262" indent="0">
              <a:buNone/>
              <a:defRPr sz="167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9866-1871-D742-8898-A7D1D9EAD9B3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01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1898" y="1916661"/>
            <a:ext cx="13196530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898" y="9583264"/>
            <a:ext cx="13196530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897" y="33366432"/>
            <a:ext cx="344257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AB9866-1871-D742-8898-A7D1D9EAD9B3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68233" y="33366432"/>
            <a:ext cx="516386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5855" y="33366432"/>
            <a:ext cx="344257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041460-29A3-214E-A04C-BC1E75F3EE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4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30066" rtl="0" eaLnBrk="1" latinLnBrk="0" hangingPunct="1">
        <a:lnSpc>
          <a:spcPct val="90000"/>
        </a:lnSpc>
        <a:spcBef>
          <a:spcPct val="0"/>
        </a:spcBef>
        <a:buNone/>
        <a:defRPr sz="73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516" indent="-382516" algn="l" defTabSz="1530066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4685" kern="1200">
          <a:solidFill>
            <a:schemeClr val="tx1"/>
          </a:solidFill>
          <a:latin typeface="+mn-lt"/>
          <a:ea typeface="+mn-ea"/>
          <a:cs typeface="+mn-cs"/>
        </a:defRPr>
      </a:lvl1pPr>
      <a:lvl2pPr marL="1147549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4016" kern="1200">
          <a:solidFill>
            <a:schemeClr val="tx1"/>
          </a:solidFill>
          <a:latin typeface="+mn-lt"/>
          <a:ea typeface="+mn-ea"/>
          <a:cs typeface="+mn-cs"/>
        </a:defRPr>
      </a:lvl2pPr>
      <a:lvl3pPr marL="1912582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347" kern="1200">
          <a:solidFill>
            <a:schemeClr val="tx1"/>
          </a:solidFill>
          <a:latin typeface="+mn-lt"/>
          <a:ea typeface="+mn-ea"/>
          <a:cs typeface="+mn-cs"/>
        </a:defRPr>
      </a:lvl3pPr>
      <a:lvl4pPr marL="2677615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4pPr>
      <a:lvl5pPr marL="3442647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5pPr>
      <a:lvl6pPr marL="4207680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6pPr>
      <a:lvl7pPr marL="4972713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7pPr>
      <a:lvl8pPr marL="5737746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8pPr>
      <a:lvl9pPr marL="6502778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1pPr>
      <a:lvl2pPr marL="765033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2pPr>
      <a:lvl3pPr marL="1530066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3pPr>
      <a:lvl4pPr marL="2295098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4pPr>
      <a:lvl5pPr marL="3060131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5pPr>
      <a:lvl6pPr marL="3825164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6pPr>
      <a:lvl7pPr marL="4590197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7pPr>
      <a:lvl8pPr marL="5355229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8pPr>
      <a:lvl9pPr marL="6120262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cid:1884e1f84b74cff311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8C4E09B8-D1EE-8C06-F45E-44F1A0C49E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8" y="30432639"/>
            <a:ext cx="14991906" cy="5224453"/>
          </a:xfrm>
          <a:prstGeom prst="rect">
            <a:avLst/>
          </a:prstGeom>
        </p:spPr>
      </p:pic>
      <p:pic>
        <p:nvPicPr>
          <p:cNvPr id="18" name="Imagen 17" descr="Texto&#10;&#10;Descripción generada automáticamente">
            <a:extLst>
              <a:ext uri="{FF2B5EF4-FFF2-40B4-BE49-F238E27FC236}">
                <a16:creationId xmlns:a16="http://schemas.microsoft.com/office/drawing/2014/main" id="{093D6740-D385-F709-9F87-90A65A0317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516" y="342646"/>
            <a:ext cx="15332841" cy="467606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A9AF76-1A1A-B4A0-3A4B-286FB67BEA02}"/>
              </a:ext>
            </a:extLst>
          </p:cNvPr>
          <p:cNvSpPr txBox="1"/>
          <p:nvPr/>
        </p:nvSpPr>
        <p:spPr>
          <a:xfrm>
            <a:off x="1155032" y="5018709"/>
            <a:ext cx="1352349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/>
              <a:t>Adaptación al cambio climático y mejor de la sostenibilidad mediante la selección genética por resiliencia y la alimentación en cunicultura</a:t>
            </a:r>
          </a:p>
          <a:p>
            <a:pPr algn="ctr"/>
            <a:r>
              <a:rPr lang="es-ES" sz="5400" b="1" dirty="0"/>
              <a:t>GENIAL_RABBIT</a:t>
            </a:r>
          </a:p>
          <a:p>
            <a:pPr algn="ctr"/>
            <a:r>
              <a:rPr lang="es-ES" sz="32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AGROALNEXT/2022/037</a:t>
            </a:r>
            <a:endParaRPr lang="es-ES" sz="3200" b="1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5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1CF94D-66D3-7CF8-8811-5F429B28F1C9}"/>
              </a:ext>
            </a:extLst>
          </p:cNvPr>
          <p:cNvSpPr txBox="1"/>
          <p:nvPr/>
        </p:nvSpPr>
        <p:spPr>
          <a:xfrm>
            <a:off x="1155032" y="11020926"/>
            <a:ext cx="13523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+mj-lt"/>
                <a:cs typeface="Aharoni" panose="02010803020104030203" pitchFamily="2" charset="-79"/>
              </a:rPr>
              <a:t>OBJETIVO</a:t>
            </a:r>
            <a:r>
              <a:rPr lang="es-ES" sz="4400" dirty="0">
                <a:latin typeface="+mj-lt"/>
                <a:cs typeface="Aharoni" panose="02010803020104030203" pitchFamily="2" charset="-79"/>
              </a:rPr>
              <a:t>: La </a:t>
            </a:r>
            <a:r>
              <a:rPr lang="es-ES" sz="4400" dirty="0">
                <a:effectLst/>
                <a:latin typeface="+mj-lt"/>
                <a:ea typeface="Calibri" panose="020F0502020204030204" pitchFamily="34" charset="0"/>
                <a:cs typeface="Aharoni" panose="02010803020104030203" pitchFamily="2" charset="-79"/>
              </a:rPr>
              <a:t>mejora de la resiliencia de las líneas maternas de conejo</a:t>
            </a:r>
            <a:endParaRPr lang="es-ES" sz="4400" dirty="0"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1B2FFC-954C-CD02-256F-34F328BC555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8" y="13776027"/>
            <a:ext cx="7286924" cy="5224452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A1625C-4966-65B7-4D47-FC1E01F25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70" y="19451123"/>
            <a:ext cx="5956838" cy="446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72D7F3E-8A08-69D9-8EC2-D661641A7D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17" y="23087441"/>
            <a:ext cx="4782685" cy="49453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A852DD1-5BD7-373D-35FD-3713144304E3}"/>
              </a:ext>
            </a:extLst>
          </p:cNvPr>
          <p:cNvSpPr txBox="1"/>
          <p:nvPr/>
        </p:nvSpPr>
        <p:spPr>
          <a:xfrm>
            <a:off x="8689938" y="12793425"/>
            <a:ext cx="13523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latin typeface="+mj-lt"/>
                <a:cs typeface="Aharoni" panose="02010803020104030203" pitchFamily="2" charset="-79"/>
              </a:rPr>
              <a:t>Resultados</a:t>
            </a:r>
            <a:r>
              <a:rPr lang="es-ES" sz="5400" dirty="0">
                <a:latin typeface="+mj-lt"/>
                <a:cs typeface="Aharoni" panose="02010803020104030203" pitchFamily="2" charset="-79"/>
              </a:rPr>
              <a:t>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B917EFA-F5A9-36B5-FDDF-52A94867AA68}"/>
              </a:ext>
            </a:extLst>
          </p:cNvPr>
          <p:cNvSpPr txBox="1"/>
          <p:nvPr/>
        </p:nvSpPr>
        <p:spPr>
          <a:xfrm>
            <a:off x="7203350" y="13939304"/>
            <a:ext cx="79427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Líneas genéticas que difieren en longevidad</a:t>
            </a:r>
            <a:r>
              <a:rPr lang="es-ES" sz="3200" dirty="0">
                <a:solidFill>
                  <a:schemeClr val="accent1"/>
                </a:solidFill>
                <a:ea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s-ES" sz="3200" dirty="0">
                <a:solidFill>
                  <a:srgbClr val="222222"/>
                </a:solidFill>
                <a:ea typeface="Times New Roman" panose="02020603050405020304" pitchFamily="18" charset="0"/>
              </a:rPr>
              <a:t>El e</a:t>
            </a:r>
            <a:r>
              <a:rPr lang="es-ES" sz="32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strés térmico altera la microbiota intestinal en dos líneas maternas comerciales de conejos que difieren en longevidad, líneas A y LP</a:t>
            </a:r>
          </a:p>
          <a:p>
            <a:pPr marL="514350" indent="-514350">
              <a:buAutoNum type="arabicPeriod"/>
            </a:pPr>
            <a:r>
              <a:rPr lang="es-ES" sz="3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línea LP, línea con mayor longevidad, presentó menor número de taxones asociados al estrés, como </a:t>
            </a:r>
            <a:r>
              <a:rPr lang="es-ES" sz="32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Erysipelatoclostridium</a:t>
            </a:r>
            <a:r>
              <a:rPr lang="es-ES" sz="3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y </a:t>
            </a:r>
            <a:r>
              <a:rPr lang="es-ES" sz="32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Monoglobu</a:t>
            </a:r>
            <a:r>
              <a:rPr lang="es-ES" sz="32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s-ES" sz="3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que la línea A.</a:t>
            </a:r>
            <a:endParaRPr lang="es-ES" sz="3200" dirty="0">
              <a:cs typeface="Aharoni" panose="02010803020104030203" pitchFamily="2" charset="-79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058B80-2004-CEE9-3221-F2EF601BC387}"/>
              </a:ext>
            </a:extLst>
          </p:cNvPr>
          <p:cNvSpPr txBox="1"/>
          <p:nvPr/>
        </p:nvSpPr>
        <p:spPr>
          <a:xfrm>
            <a:off x="743820" y="19365946"/>
            <a:ext cx="7286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222222"/>
                </a:solidFill>
                <a:ea typeface="Times New Roman" panose="02020603050405020304" pitchFamily="18" charset="0"/>
              </a:rPr>
              <a:t>3.	Seleccionar la microbiota utilizando algunos taxones como biomarcadores del estrés térmico podría ayudar al desarrollo de estrategias que mitiguen el impacto del estrés térmico en la producción ganadera</a:t>
            </a:r>
            <a:endParaRPr lang="es-ES" sz="3200" dirty="0">
              <a:cs typeface="Aharoni" panose="02010803020104030203" pitchFamily="2" charset="-79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E311E2A-E214-0362-BCB9-D45495480B93}"/>
              </a:ext>
            </a:extLst>
          </p:cNvPr>
          <p:cNvSpPr txBox="1"/>
          <p:nvPr/>
        </p:nvSpPr>
        <p:spPr>
          <a:xfrm>
            <a:off x="5989813" y="24427121"/>
            <a:ext cx="9310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Líneas genéticas que difieren en resiliencia</a:t>
            </a:r>
            <a:r>
              <a:rPr lang="es-ES" sz="3200" dirty="0">
                <a:solidFill>
                  <a:schemeClr val="accent1"/>
                </a:solidFill>
                <a:ea typeface="Times New Roman" panose="02020603050405020304" pitchFamily="18" charset="0"/>
              </a:rPr>
              <a:t>:</a:t>
            </a:r>
            <a:endParaRPr lang="es-ES" sz="3200" dirty="0">
              <a:solidFill>
                <a:srgbClr val="222222"/>
              </a:solidFill>
              <a:ea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s-ES" sz="3200" dirty="0">
                <a:solidFill>
                  <a:srgbClr val="222222"/>
                </a:solidFill>
                <a:ea typeface="Times New Roman" panose="02020603050405020304" pitchFamily="18" charset="0"/>
              </a:rPr>
              <a:t>La línea resiliente soporta mejor el estrés térmico, con 0,7ºC menos de temperatura ocular que la línea menos resiliente.</a:t>
            </a:r>
          </a:p>
          <a:p>
            <a:pPr marL="514350" indent="-514350">
              <a:buAutoNum type="arabicPeriod"/>
            </a:pPr>
            <a:r>
              <a:rPr lang="es-ES" sz="3200" dirty="0">
                <a:solidFill>
                  <a:srgbClr val="222222"/>
                </a:solidFill>
                <a:ea typeface="Times New Roman" panose="02020603050405020304" pitchFamily="18" charset="0"/>
              </a:rPr>
              <a:t>La calidad espermática de la línea resiliente es superior a la línea menos resiliente en condiciones estrés térmico, con una productividad de 15 dosis de semen frente a 12.</a:t>
            </a:r>
          </a:p>
        </p:txBody>
      </p:sp>
      <p:pic>
        <p:nvPicPr>
          <p:cNvPr id="1026" name="Imagen 6">
            <a:extLst>
              <a:ext uri="{FF2B5EF4-FFF2-40B4-BE49-F238E27FC236}">
                <a16:creationId xmlns:a16="http://schemas.microsoft.com/office/drawing/2014/main" id="{99BBF356-FCEC-871F-7FE8-BA3ADB627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369" y="28977006"/>
            <a:ext cx="1001673" cy="12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5">
            <a:extLst>
              <a:ext uri="{FF2B5EF4-FFF2-40B4-BE49-F238E27FC236}">
                <a16:creationId xmlns:a16="http://schemas.microsoft.com/office/drawing/2014/main" id="{97FCD6BC-E528-1DA3-8E3F-F9356BF0E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65" y="29031279"/>
            <a:ext cx="1601482" cy="109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D254E7EC-A848-46A5-54AA-DD6282A8B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30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741F7C4A-C2BB-0A94-4144-2FC36AF3B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4425"/>
            <a:ext cx="153003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85712344-25D5-FD7F-001E-0D137068F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8325"/>
            <a:ext cx="153003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768EB76-2E66-2638-99E8-C15F0263D5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8648" y="28820511"/>
            <a:ext cx="1359284" cy="1299138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535A3FC7-5C77-C3EC-1BE7-0209C96C5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79" y="29090503"/>
            <a:ext cx="1742236" cy="105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C1A4E43-4E15-A47F-C473-9C9AF5E063DF}"/>
              </a:ext>
            </a:extLst>
          </p:cNvPr>
          <p:cNvSpPr txBox="1"/>
          <p:nvPr/>
        </p:nvSpPr>
        <p:spPr>
          <a:xfrm>
            <a:off x="883040" y="28322432"/>
            <a:ext cx="3772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EQUIPO</a:t>
            </a:r>
            <a:r>
              <a:rPr lang="es-ES" sz="2000" dirty="0">
                <a:solidFill>
                  <a:schemeClr val="accent1"/>
                </a:solidFill>
                <a:ea typeface="Times New Roman" panose="02020603050405020304" pitchFamily="18" charset="0"/>
              </a:rPr>
              <a:t>:</a:t>
            </a:r>
            <a:endParaRPr lang="es-ES" sz="2000" dirty="0">
              <a:solidFill>
                <a:srgbClr val="222222"/>
              </a:solidFill>
              <a:ea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s-ES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María de la Luz García</a:t>
            </a:r>
          </a:p>
          <a:p>
            <a:pPr marL="514350" indent="-514350">
              <a:buAutoNum type="arabicPeriod"/>
            </a:pPr>
            <a:r>
              <a:rPr lang="es-ES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María Antonia </a:t>
            </a:r>
            <a:r>
              <a:rPr lang="es-ES" sz="2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Santacreu</a:t>
            </a:r>
            <a:endParaRPr lang="es-ES" sz="2000" dirty="0">
              <a:solidFill>
                <a:srgbClr val="222222"/>
              </a:solidFill>
              <a:ea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s-ES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María José Argente</a:t>
            </a:r>
          </a:p>
          <a:p>
            <a:pPr marL="514350" indent="-514350">
              <a:buAutoNum type="arabicPeriod"/>
            </a:pPr>
            <a:r>
              <a:rPr lang="es-ES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Daniel Serrano</a:t>
            </a:r>
          </a:p>
          <a:p>
            <a:pPr marL="514350" indent="-514350">
              <a:buAutoNum type="arabicPeriod"/>
            </a:pPr>
            <a:r>
              <a:rPr lang="es-ES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Eva Armero</a:t>
            </a:r>
          </a:p>
          <a:p>
            <a:pPr marL="514350" indent="-514350">
              <a:buAutoNum type="arabicPeriod"/>
            </a:pPr>
            <a:r>
              <a:rPr lang="es-ES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Juan </a:t>
            </a:r>
            <a:r>
              <a:rPr lang="es-ES" sz="2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Orengo</a:t>
            </a:r>
            <a:endParaRPr lang="es-ES" sz="2000" dirty="0">
              <a:solidFill>
                <a:srgbClr val="222222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24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208</Words>
  <Application>Microsoft Office PowerPoint</Application>
  <PresentationFormat>Personalizado</PresentationFormat>
  <Paragraphs>19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Garcia Pardo, Maria De La Luz</cp:lastModifiedBy>
  <cp:revision>2</cp:revision>
  <dcterms:created xsi:type="dcterms:W3CDTF">2024-12-03T10:29:58Z</dcterms:created>
  <dcterms:modified xsi:type="dcterms:W3CDTF">2024-12-04T09:57:03Z</dcterms:modified>
</cp:coreProperties>
</file>