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15300325" cy="35999738"/>
  <p:notesSz cx="8674100" cy="20104100"/>
  <p:defaultTextStyle>
    <a:defPPr>
      <a:defRPr kern="0"/>
    </a:defPPr>
  </p:defaultTextStyle>
  <p:extLst>
    <p:ext uri="{EFAFB233-063F-42B5-8137-9DF3F51BA10A}">
      <p15:sldGuideLst xmlns:p15="http://schemas.microsoft.com/office/powerpoint/2012/main">
        <p15:guide id="1" orient="horz" pos="5157" userDrawn="1">
          <p15:clr>
            <a:srgbClr val="A4A3A4"/>
          </p15:clr>
        </p15:guide>
        <p15:guide id="2" pos="38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32"/>
    <a:srgbClr val="EAD0F0"/>
    <a:srgbClr val="E2ECEE"/>
    <a:srgbClr val="002013"/>
    <a:srgbClr val="FBE18D"/>
    <a:srgbClr val="8C9D8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89" autoAdjust="0"/>
  </p:normalViewPr>
  <p:slideViewPr>
    <p:cSldViewPr>
      <p:cViewPr>
        <p:scale>
          <a:sx n="55" d="100"/>
          <a:sy n="55" d="100"/>
        </p:scale>
        <p:origin x="972" y="-2262"/>
      </p:cViewPr>
      <p:guideLst>
        <p:guide orient="horz" pos="5157"/>
        <p:guide pos="381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759200" cy="1008063"/>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4913313" y="0"/>
            <a:ext cx="3759200" cy="1008063"/>
          </a:xfrm>
          <a:prstGeom prst="rect">
            <a:avLst/>
          </a:prstGeom>
        </p:spPr>
        <p:txBody>
          <a:bodyPr vert="horz" lIns="91440" tIns="45720" rIns="91440" bIns="45720" rtlCol="0"/>
          <a:lstStyle>
            <a:lvl1pPr algn="r">
              <a:defRPr sz="1200"/>
            </a:lvl1pPr>
          </a:lstStyle>
          <a:p>
            <a:fld id="{4B747DE4-11C6-402C-A918-54830E272A77}" type="datetimeFigureOut">
              <a:rPr lang="es-ES" smtClean="0"/>
              <a:t>18/12/2024</a:t>
            </a:fld>
            <a:endParaRPr lang="es-ES"/>
          </a:p>
        </p:txBody>
      </p:sp>
      <p:sp>
        <p:nvSpPr>
          <p:cNvPr id="4" name="Marcador de imagen de diapositiva 3"/>
          <p:cNvSpPr>
            <a:spLocks noGrp="1" noRot="1" noChangeAspect="1"/>
          </p:cNvSpPr>
          <p:nvPr>
            <p:ph type="sldImg" idx="2"/>
          </p:nvPr>
        </p:nvSpPr>
        <p:spPr>
          <a:xfrm>
            <a:off x="2895600" y="2513013"/>
            <a:ext cx="2882900" cy="678497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866775" y="9675813"/>
            <a:ext cx="6940550" cy="79152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19096038"/>
            <a:ext cx="3759200" cy="1008062"/>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913313" y="19096038"/>
            <a:ext cx="3759200" cy="1008062"/>
          </a:xfrm>
          <a:prstGeom prst="rect">
            <a:avLst/>
          </a:prstGeom>
        </p:spPr>
        <p:txBody>
          <a:bodyPr vert="horz" lIns="91440" tIns="45720" rIns="91440" bIns="45720" rtlCol="0" anchor="b"/>
          <a:lstStyle>
            <a:lvl1pPr algn="r">
              <a:defRPr sz="1200"/>
            </a:lvl1pPr>
          </a:lstStyle>
          <a:p>
            <a:fld id="{C43C8F03-3FEE-4458-B446-A5FB9D02A7A4}" type="slidenum">
              <a:rPr lang="es-ES" smtClean="0"/>
              <a:t>‹Nº›</a:t>
            </a:fld>
            <a:endParaRPr lang="es-ES"/>
          </a:p>
        </p:txBody>
      </p:sp>
    </p:spTree>
    <p:extLst>
      <p:ext uri="{BB962C8B-B14F-4D97-AF65-F5344CB8AC3E}">
        <p14:creationId xmlns:p14="http://schemas.microsoft.com/office/powerpoint/2010/main" val="3145258266"/>
      </p:ext>
    </p:extLst>
  </p:cSld>
  <p:clrMap bg1="lt1" tx1="dk1" bg2="lt2" tx2="dk2" accent1="accent1" accent2="accent2" accent3="accent3" accent4="accent4" accent5="accent5" accent6="accent6" hlink="hlink" folHlink="folHlink"/>
  <p:notesStyle>
    <a:lvl1pPr marL="0" algn="l" defTabSz="1630009" rtl="0" eaLnBrk="1" latinLnBrk="0" hangingPunct="1">
      <a:defRPr sz="2139" kern="1200">
        <a:solidFill>
          <a:schemeClr val="tx1"/>
        </a:solidFill>
        <a:latin typeface="+mn-lt"/>
        <a:ea typeface="+mn-ea"/>
        <a:cs typeface="+mn-cs"/>
      </a:defRPr>
    </a:lvl1pPr>
    <a:lvl2pPr marL="815005" algn="l" defTabSz="1630009" rtl="0" eaLnBrk="1" latinLnBrk="0" hangingPunct="1">
      <a:defRPr sz="2139" kern="1200">
        <a:solidFill>
          <a:schemeClr val="tx1"/>
        </a:solidFill>
        <a:latin typeface="+mn-lt"/>
        <a:ea typeface="+mn-ea"/>
        <a:cs typeface="+mn-cs"/>
      </a:defRPr>
    </a:lvl2pPr>
    <a:lvl3pPr marL="1630009" algn="l" defTabSz="1630009" rtl="0" eaLnBrk="1" latinLnBrk="0" hangingPunct="1">
      <a:defRPr sz="2139" kern="1200">
        <a:solidFill>
          <a:schemeClr val="tx1"/>
        </a:solidFill>
        <a:latin typeface="+mn-lt"/>
        <a:ea typeface="+mn-ea"/>
        <a:cs typeface="+mn-cs"/>
      </a:defRPr>
    </a:lvl3pPr>
    <a:lvl4pPr marL="2445014" algn="l" defTabSz="1630009" rtl="0" eaLnBrk="1" latinLnBrk="0" hangingPunct="1">
      <a:defRPr sz="2139" kern="1200">
        <a:solidFill>
          <a:schemeClr val="tx1"/>
        </a:solidFill>
        <a:latin typeface="+mn-lt"/>
        <a:ea typeface="+mn-ea"/>
        <a:cs typeface="+mn-cs"/>
      </a:defRPr>
    </a:lvl4pPr>
    <a:lvl5pPr marL="3260019" algn="l" defTabSz="1630009" rtl="0" eaLnBrk="1" latinLnBrk="0" hangingPunct="1">
      <a:defRPr sz="2139" kern="1200">
        <a:solidFill>
          <a:schemeClr val="tx1"/>
        </a:solidFill>
        <a:latin typeface="+mn-lt"/>
        <a:ea typeface="+mn-ea"/>
        <a:cs typeface="+mn-cs"/>
      </a:defRPr>
    </a:lvl5pPr>
    <a:lvl6pPr marL="4075024" algn="l" defTabSz="1630009" rtl="0" eaLnBrk="1" latinLnBrk="0" hangingPunct="1">
      <a:defRPr sz="2139" kern="1200">
        <a:solidFill>
          <a:schemeClr val="tx1"/>
        </a:solidFill>
        <a:latin typeface="+mn-lt"/>
        <a:ea typeface="+mn-ea"/>
        <a:cs typeface="+mn-cs"/>
      </a:defRPr>
    </a:lvl6pPr>
    <a:lvl7pPr marL="4890028" algn="l" defTabSz="1630009" rtl="0" eaLnBrk="1" latinLnBrk="0" hangingPunct="1">
      <a:defRPr sz="2139" kern="1200">
        <a:solidFill>
          <a:schemeClr val="tx1"/>
        </a:solidFill>
        <a:latin typeface="+mn-lt"/>
        <a:ea typeface="+mn-ea"/>
        <a:cs typeface="+mn-cs"/>
      </a:defRPr>
    </a:lvl7pPr>
    <a:lvl8pPr marL="5705033" algn="l" defTabSz="1630009" rtl="0" eaLnBrk="1" latinLnBrk="0" hangingPunct="1">
      <a:defRPr sz="2139" kern="1200">
        <a:solidFill>
          <a:schemeClr val="tx1"/>
        </a:solidFill>
        <a:latin typeface="+mn-lt"/>
        <a:ea typeface="+mn-ea"/>
        <a:cs typeface="+mn-cs"/>
      </a:defRPr>
    </a:lvl8pPr>
    <a:lvl9pPr marL="6520038" algn="l" defTabSz="1630009" rtl="0" eaLnBrk="1" latinLnBrk="0" hangingPunct="1">
      <a:defRPr sz="213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3C8F03-3FEE-4458-B446-A5FB9D02A7A4}" type="slidenum">
              <a:rPr lang="es-ES" smtClean="0"/>
              <a:t>1</a:t>
            </a:fld>
            <a:endParaRPr lang="es-ES"/>
          </a:p>
        </p:txBody>
      </p:sp>
    </p:spTree>
    <p:extLst>
      <p:ext uri="{BB962C8B-B14F-4D97-AF65-F5344CB8AC3E}">
        <p14:creationId xmlns:p14="http://schemas.microsoft.com/office/powerpoint/2010/main" val="71758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48363" y="11159920"/>
            <a:ext cx="13014796"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296729" y="20159854"/>
            <a:ext cx="1071806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765576" y="8279941"/>
            <a:ext cx="666051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885436" y="8279941"/>
            <a:ext cx="6660512"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73325" y="30852820"/>
            <a:ext cx="2902133" cy="864176"/>
          </a:xfrm>
          <a:custGeom>
            <a:avLst/>
            <a:gdLst/>
            <a:ahLst/>
            <a:cxnLst/>
            <a:rect l="l" t="t" r="r" b="b"/>
            <a:pathLst>
              <a:path w="1645285" h="482600">
                <a:moveTo>
                  <a:pt x="157810" y="339725"/>
                </a:moveTo>
                <a:lnTo>
                  <a:pt x="142049" y="246913"/>
                </a:lnTo>
                <a:lnTo>
                  <a:pt x="136271" y="212864"/>
                </a:lnTo>
                <a:lnTo>
                  <a:pt x="113436" y="78333"/>
                </a:lnTo>
                <a:lnTo>
                  <a:pt x="101892" y="10312"/>
                </a:lnTo>
                <a:lnTo>
                  <a:pt x="101892" y="212864"/>
                </a:lnTo>
                <a:lnTo>
                  <a:pt x="55918" y="212864"/>
                </a:lnTo>
                <a:lnTo>
                  <a:pt x="78905" y="78333"/>
                </a:lnTo>
                <a:lnTo>
                  <a:pt x="101892" y="212864"/>
                </a:lnTo>
                <a:lnTo>
                  <a:pt x="101892" y="10312"/>
                </a:lnTo>
                <a:lnTo>
                  <a:pt x="100190" y="279"/>
                </a:lnTo>
                <a:lnTo>
                  <a:pt x="57619" y="279"/>
                </a:lnTo>
                <a:lnTo>
                  <a:pt x="0" y="339725"/>
                </a:lnTo>
                <a:lnTo>
                  <a:pt x="34340" y="339725"/>
                </a:lnTo>
                <a:lnTo>
                  <a:pt x="50241" y="246913"/>
                </a:lnTo>
                <a:lnTo>
                  <a:pt x="107289" y="246913"/>
                </a:lnTo>
                <a:lnTo>
                  <a:pt x="123177" y="339725"/>
                </a:lnTo>
                <a:lnTo>
                  <a:pt x="157810" y="339725"/>
                </a:lnTo>
                <a:close/>
              </a:path>
              <a:path w="1645285" h="482600">
                <a:moveTo>
                  <a:pt x="332676" y="75209"/>
                </a:moveTo>
                <a:lnTo>
                  <a:pt x="326796" y="46024"/>
                </a:lnTo>
                <a:lnTo>
                  <a:pt x="310819" y="22199"/>
                </a:lnTo>
                <a:lnTo>
                  <a:pt x="287172" y="6159"/>
                </a:lnTo>
                <a:lnTo>
                  <a:pt x="258305" y="279"/>
                </a:lnTo>
                <a:lnTo>
                  <a:pt x="229120" y="6159"/>
                </a:lnTo>
                <a:lnTo>
                  <a:pt x="205308" y="22199"/>
                </a:lnTo>
                <a:lnTo>
                  <a:pt x="189268" y="46024"/>
                </a:lnTo>
                <a:lnTo>
                  <a:pt x="183388" y="75209"/>
                </a:lnTo>
                <a:lnTo>
                  <a:pt x="183388" y="267627"/>
                </a:lnTo>
                <a:lnTo>
                  <a:pt x="190220" y="296024"/>
                </a:lnTo>
                <a:lnTo>
                  <a:pt x="206616" y="318897"/>
                </a:lnTo>
                <a:lnTo>
                  <a:pt x="230200" y="334162"/>
                </a:lnTo>
                <a:lnTo>
                  <a:pt x="258597" y="339725"/>
                </a:lnTo>
                <a:lnTo>
                  <a:pt x="260578" y="339725"/>
                </a:lnTo>
                <a:lnTo>
                  <a:pt x="288124" y="333248"/>
                </a:lnTo>
                <a:lnTo>
                  <a:pt x="310680" y="317728"/>
                </a:lnTo>
                <a:lnTo>
                  <a:pt x="326199" y="295186"/>
                </a:lnTo>
                <a:lnTo>
                  <a:pt x="332676" y="267627"/>
                </a:lnTo>
                <a:lnTo>
                  <a:pt x="332676" y="147866"/>
                </a:lnTo>
                <a:lnTo>
                  <a:pt x="258305" y="147866"/>
                </a:lnTo>
                <a:lnTo>
                  <a:pt x="258305" y="181927"/>
                </a:lnTo>
                <a:lnTo>
                  <a:pt x="298615" y="181927"/>
                </a:lnTo>
                <a:lnTo>
                  <a:pt x="298615" y="267068"/>
                </a:lnTo>
                <a:lnTo>
                  <a:pt x="294944" y="282232"/>
                </a:lnTo>
                <a:lnTo>
                  <a:pt x="286308" y="294347"/>
                </a:lnTo>
                <a:lnTo>
                  <a:pt x="273672" y="302463"/>
                </a:lnTo>
                <a:lnTo>
                  <a:pt x="258025" y="305663"/>
                </a:lnTo>
                <a:lnTo>
                  <a:pt x="242862" y="302666"/>
                </a:lnTo>
                <a:lnTo>
                  <a:pt x="230174" y="294462"/>
                </a:lnTo>
                <a:lnTo>
                  <a:pt x="221272" y="282194"/>
                </a:lnTo>
                <a:lnTo>
                  <a:pt x="217436" y="267068"/>
                </a:lnTo>
                <a:lnTo>
                  <a:pt x="217436" y="75209"/>
                </a:lnTo>
                <a:lnTo>
                  <a:pt x="220637" y="59245"/>
                </a:lnTo>
                <a:lnTo>
                  <a:pt x="229362" y="46253"/>
                </a:lnTo>
                <a:lnTo>
                  <a:pt x="242341" y="37528"/>
                </a:lnTo>
                <a:lnTo>
                  <a:pt x="258305" y="34340"/>
                </a:lnTo>
                <a:lnTo>
                  <a:pt x="273951" y="37528"/>
                </a:lnTo>
                <a:lnTo>
                  <a:pt x="286766" y="46253"/>
                </a:lnTo>
                <a:lnTo>
                  <a:pt x="295427" y="59245"/>
                </a:lnTo>
                <a:lnTo>
                  <a:pt x="298615" y="75209"/>
                </a:lnTo>
                <a:lnTo>
                  <a:pt x="298615" y="118922"/>
                </a:lnTo>
                <a:lnTo>
                  <a:pt x="332676" y="118922"/>
                </a:lnTo>
                <a:lnTo>
                  <a:pt x="332676" y="75209"/>
                </a:lnTo>
                <a:close/>
              </a:path>
              <a:path w="1645285" h="482600">
                <a:moveTo>
                  <a:pt x="521728" y="68681"/>
                </a:moveTo>
                <a:lnTo>
                  <a:pt x="514096" y="41757"/>
                </a:lnTo>
                <a:lnTo>
                  <a:pt x="508469" y="34340"/>
                </a:lnTo>
                <a:lnTo>
                  <a:pt x="497713" y="20142"/>
                </a:lnTo>
                <a:lnTo>
                  <a:pt x="487667" y="13881"/>
                </a:lnTo>
                <a:lnTo>
                  <a:pt x="487667" y="70383"/>
                </a:lnTo>
                <a:lnTo>
                  <a:pt x="487667" y="138506"/>
                </a:lnTo>
                <a:lnTo>
                  <a:pt x="483285" y="152920"/>
                </a:lnTo>
                <a:lnTo>
                  <a:pt x="474294" y="164439"/>
                </a:lnTo>
                <a:lnTo>
                  <a:pt x="461848" y="172072"/>
                </a:lnTo>
                <a:lnTo>
                  <a:pt x="447090" y="174828"/>
                </a:lnTo>
                <a:lnTo>
                  <a:pt x="406501" y="174828"/>
                </a:lnTo>
                <a:lnTo>
                  <a:pt x="406501" y="34340"/>
                </a:lnTo>
                <a:lnTo>
                  <a:pt x="447090" y="34340"/>
                </a:lnTo>
                <a:lnTo>
                  <a:pt x="461848" y="37096"/>
                </a:lnTo>
                <a:lnTo>
                  <a:pt x="474294" y="44691"/>
                </a:lnTo>
                <a:lnTo>
                  <a:pt x="483285" y="56134"/>
                </a:lnTo>
                <a:lnTo>
                  <a:pt x="487667" y="70383"/>
                </a:lnTo>
                <a:lnTo>
                  <a:pt x="487667" y="13881"/>
                </a:lnTo>
                <a:lnTo>
                  <a:pt x="474675" y="5778"/>
                </a:lnTo>
                <a:lnTo>
                  <a:pt x="447090" y="571"/>
                </a:lnTo>
                <a:lnTo>
                  <a:pt x="372440" y="571"/>
                </a:lnTo>
                <a:lnTo>
                  <a:pt x="372440" y="339432"/>
                </a:lnTo>
                <a:lnTo>
                  <a:pt x="406501" y="339432"/>
                </a:lnTo>
                <a:lnTo>
                  <a:pt x="406501" y="208597"/>
                </a:lnTo>
                <a:lnTo>
                  <a:pt x="439420" y="208597"/>
                </a:lnTo>
                <a:lnTo>
                  <a:pt x="485686" y="339432"/>
                </a:lnTo>
                <a:lnTo>
                  <a:pt x="521728" y="339432"/>
                </a:lnTo>
                <a:lnTo>
                  <a:pt x="475462" y="208597"/>
                </a:lnTo>
                <a:lnTo>
                  <a:pt x="473760" y="203771"/>
                </a:lnTo>
                <a:lnTo>
                  <a:pt x="492150" y="193560"/>
                </a:lnTo>
                <a:lnTo>
                  <a:pt x="506793" y="178943"/>
                </a:lnTo>
                <a:lnTo>
                  <a:pt x="509092" y="174828"/>
                </a:lnTo>
                <a:lnTo>
                  <a:pt x="516902" y="160909"/>
                </a:lnTo>
                <a:lnTo>
                  <a:pt x="521728" y="140474"/>
                </a:lnTo>
                <a:lnTo>
                  <a:pt x="521728" y="68681"/>
                </a:lnTo>
                <a:close/>
              </a:path>
              <a:path w="1645285" h="482600">
                <a:moveTo>
                  <a:pt x="709371" y="75209"/>
                </a:moveTo>
                <a:lnTo>
                  <a:pt x="695655" y="34340"/>
                </a:lnTo>
                <a:lnTo>
                  <a:pt x="675309" y="13931"/>
                </a:lnTo>
                <a:lnTo>
                  <a:pt x="675309" y="75209"/>
                </a:lnTo>
                <a:lnTo>
                  <a:pt x="675309" y="267068"/>
                </a:lnTo>
                <a:lnTo>
                  <a:pt x="671753" y="281800"/>
                </a:lnTo>
                <a:lnTo>
                  <a:pt x="663460" y="293814"/>
                </a:lnTo>
                <a:lnTo>
                  <a:pt x="651446" y="302107"/>
                </a:lnTo>
                <a:lnTo>
                  <a:pt x="636714" y="305663"/>
                </a:lnTo>
                <a:lnTo>
                  <a:pt x="634720" y="305663"/>
                </a:lnTo>
                <a:lnTo>
                  <a:pt x="619569" y="302666"/>
                </a:lnTo>
                <a:lnTo>
                  <a:pt x="606882" y="294449"/>
                </a:lnTo>
                <a:lnTo>
                  <a:pt x="597966" y="282194"/>
                </a:lnTo>
                <a:lnTo>
                  <a:pt x="594131" y="267068"/>
                </a:lnTo>
                <a:lnTo>
                  <a:pt x="594131" y="75209"/>
                </a:lnTo>
                <a:lnTo>
                  <a:pt x="597331" y="59245"/>
                </a:lnTo>
                <a:lnTo>
                  <a:pt x="606056" y="46253"/>
                </a:lnTo>
                <a:lnTo>
                  <a:pt x="619036" y="37528"/>
                </a:lnTo>
                <a:lnTo>
                  <a:pt x="635012" y="34340"/>
                </a:lnTo>
                <a:lnTo>
                  <a:pt x="650646" y="37528"/>
                </a:lnTo>
                <a:lnTo>
                  <a:pt x="663460" y="46253"/>
                </a:lnTo>
                <a:lnTo>
                  <a:pt x="672122" y="59245"/>
                </a:lnTo>
                <a:lnTo>
                  <a:pt x="675309" y="75209"/>
                </a:lnTo>
                <a:lnTo>
                  <a:pt x="675309" y="13931"/>
                </a:lnTo>
                <a:lnTo>
                  <a:pt x="663867" y="6159"/>
                </a:lnTo>
                <a:lnTo>
                  <a:pt x="635012" y="279"/>
                </a:lnTo>
                <a:lnTo>
                  <a:pt x="605815" y="6159"/>
                </a:lnTo>
                <a:lnTo>
                  <a:pt x="582002" y="22212"/>
                </a:lnTo>
                <a:lnTo>
                  <a:pt x="565962" y="46024"/>
                </a:lnTo>
                <a:lnTo>
                  <a:pt x="560082" y="75209"/>
                </a:lnTo>
                <a:lnTo>
                  <a:pt x="560082" y="267627"/>
                </a:lnTo>
                <a:lnTo>
                  <a:pt x="566928" y="296024"/>
                </a:lnTo>
                <a:lnTo>
                  <a:pt x="583323" y="318897"/>
                </a:lnTo>
                <a:lnTo>
                  <a:pt x="606894" y="334162"/>
                </a:lnTo>
                <a:lnTo>
                  <a:pt x="635292" y="339725"/>
                </a:lnTo>
                <a:lnTo>
                  <a:pt x="637273" y="339725"/>
                </a:lnTo>
                <a:lnTo>
                  <a:pt x="664819" y="333248"/>
                </a:lnTo>
                <a:lnTo>
                  <a:pt x="687374" y="317728"/>
                </a:lnTo>
                <a:lnTo>
                  <a:pt x="695680" y="305663"/>
                </a:lnTo>
                <a:lnTo>
                  <a:pt x="702894" y="295186"/>
                </a:lnTo>
                <a:lnTo>
                  <a:pt x="709371" y="267627"/>
                </a:lnTo>
                <a:lnTo>
                  <a:pt x="709371" y="75209"/>
                </a:lnTo>
                <a:close/>
              </a:path>
              <a:path w="1645285" h="482600">
                <a:moveTo>
                  <a:pt x="1083233" y="305142"/>
                </a:moveTo>
                <a:lnTo>
                  <a:pt x="968006" y="305142"/>
                </a:lnTo>
                <a:lnTo>
                  <a:pt x="968006" y="342"/>
                </a:lnTo>
                <a:lnTo>
                  <a:pt x="933945" y="342"/>
                </a:lnTo>
                <a:lnTo>
                  <a:pt x="933945" y="305142"/>
                </a:lnTo>
                <a:lnTo>
                  <a:pt x="933945" y="339432"/>
                </a:lnTo>
                <a:lnTo>
                  <a:pt x="1083233" y="339432"/>
                </a:lnTo>
                <a:lnTo>
                  <a:pt x="1083233" y="305142"/>
                </a:lnTo>
                <a:close/>
              </a:path>
              <a:path w="1645285" h="482600">
                <a:moveTo>
                  <a:pt x="1121219" y="387972"/>
                </a:moveTo>
                <a:lnTo>
                  <a:pt x="1090282" y="374065"/>
                </a:lnTo>
                <a:lnTo>
                  <a:pt x="1084046" y="389877"/>
                </a:lnTo>
                <a:lnTo>
                  <a:pt x="1075956" y="404114"/>
                </a:lnTo>
                <a:lnTo>
                  <a:pt x="1040549" y="437095"/>
                </a:lnTo>
                <a:lnTo>
                  <a:pt x="994930" y="448703"/>
                </a:lnTo>
                <a:lnTo>
                  <a:pt x="978001" y="447281"/>
                </a:lnTo>
                <a:lnTo>
                  <a:pt x="933716" y="426072"/>
                </a:lnTo>
                <a:lnTo>
                  <a:pt x="903452" y="384619"/>
                </a:lnTo>
                <a:lnTo>
                  <a:pt x="885088" y="293738"/>
                </a:lnTo>
                <a:lnTo>
                  <a:pt x="877062" y="246634"/>
                </a:lnTo>
                <a:lnTo>
                  <a:pt x="871308" y="212864"/>
                </a:lnTo>
                <a:lnTo>
                  <a:pt x="848385" y="78333"/>
                </a:lnTo>
                <a:lnTo>
                  <a:pt x="836841" y="10553"/>
                </a:lnTo>
                <a:lnTo>
                  <a:pt x="836841" y="212864"/>
                </a:lnTo>
                <a:lnTo>
                  <a:pt x="790867" y="212864"/>
                </a:lnTo>
                <a:lnTo>
                  <a:pt x="813854" y="78333"/>
                </a:lnTo>
                <a:lnTo>
                  <a:pt x="836841" y="212864"/>
                </a:lnTo>
                <a:lnTo>
                  <a:pt x="836841" y="10553"/>
                </a:lnTo>
                <a:lnTo>
                  <a:pt x="835139" y="558"/>
                </a:lnTo>
                <a:lnTo>
                  <a:pt x="792848" y="0"/>
                </a:lnTo>
                <a:lnTo>
                  <a:pt x="734949" y="339725"/>
                </a:lnTo>
                <a:lnTo>
                  <a:pt x="769289" y="339725"/>
                </a:lnTo>
                <a:lnTo>
                  <a:pt x="785177" y="246634"/>
                </a:lnTo>
                <a:lnTo>
                  <a:pt x="842518" y="246634"/>
                </a:lnTo>
                <a:lnTo>
                  <a:pt x="864654" y="374065"/>
                </a:lnTo>
                <a:lnTo>
                  <a:pt x="882091" y="417131"/>
                </a:lnTo>
                <a:lnTo>
                  <a:pt x="911593" y="451548"/>
                </a:lnTo>
                <a:lnTo>
                  <a:pt x="950188" y="474459"/>
                </a:lnTo>
                <a:lnTo>
                  <a:pt x="994930" y="482485"/>
                </a:lnTo>
                <a:lnTo>
                  <a:pt x="1016215" y="480834"/>
                </a:lnTo>
                <a:lnTo>
                  <a:pt x="1036256" y="475881"/>
                </a:lnTo>
                <a:lnTo>
                  <a:pt x="1055065" y="467639"/>
                </a:lnTo>
                <a:lnTo>
                  <a:pt x="1072692" y="456095"/>
                </a:lnTo>
                <a:lnTo>
                  <a:pt x="1081024" y="448703"/>
                </a:lnTo>
                <a:lnTo>
                  <a:pt x="1088491" y="442099"/>
                </a:lnTo>
                <a:lnTo>
                  <a:pt x="1101852" y="426072"/>
                </a:lnTo>
                <a:lnTo>
                  <a:pt x="1112761" y="408038"/>
                </a:lnTo>
                <a:lnTo>
                  <a:pt x="1121219" y="387972"/>
                </a:lnTo>
                <a:close/>
              </a:path>
              <a:path w="1645285" h="482600">
                <a:moveTo>
                  <a:pt x="1270876" y="558"/>
                </a:moveTo>
                <a:lnTo>
                  <a:pt x="1236814" y="558"/>
                </a:lnTo>
                <a:lnTo>
                  <a:pt x="1236814" y="236131"/>
                </a:lnTo>
                <a:lnTo>
                  <a:pt x="1155649" y="558"/>
                </a:lnTo>
                <a:lnTo>
                  <a:pt x="1121587" y="558"/>
                </a:lnTo>
                <a:lnTo>
                  <a:pt x="1121587" y="339432"/>
                </a:lnTo>
                <a:lnTo>
                  <a:pt x="1155649" y="339432"/>
                </a:lnTo>
                <a:lnTo>
                  <a:pt x="1155649" y="103873"/>
                </a:lnTo>
                <a:lnTo>
                  <a:pt x="1236814" y="339432"/>
                </a:lnTo>
                <a:lnTo>
                  <a:pt x="1270876" y="339432"/>
                </a:lnTo>
                <a:lnTo>
                  <a:pt x="1270876" y="558"/>
                </a:lnTo>
                <a:close/>
              </a:path>
              <a:path w="1645285" h="482600">
                <a:moveTo>
                  <a:pt x="1459941" y="342"/>
                </a:moveTo>
                <a:lnTo>
                  <a:pt x="1310652" y="342"/>
                </a:lnTo>
                <a:lnTo>
                  <a:pt x="1310652" y="34632"/>
                </a:lnTo>
                <a:lnTo>
                  <a:pt x="1310652" y="147662"/>
                </a:lnTo>
                <a:lnTo>
                  <a:pt x="1310652" y="181952"/>
                </a:lnTo>
                <a:lnTo>
                  <a:pt x="1310652" y="305142"/>
                </a:lnTo>
                <a:lnTo>
                  <a:pt x="1310652" y="339432"/>
                </a:lnTo>
                <a:lnTo>
                  <a:pt x="1459941" y="339432"/>
                </a:lnTo>
                <a:lnTo>
                  <a:pt x="1459941" y="305142"/>
                </a:lnTo>
                <a:lnTo>
                  <a:pt x="1344701" y="305142"/>
                </a:lnTo>
                <a:lnTo>
                  <a:pt x="1344701" y="181952"/>
                </a:lnTo>
                <a:lnTo>
                  <a:pt x="1434388" y="181952"/>
                </a:lnTo>
                <a:lnTo>
                  <a:pt x="1434388" y="147662"/>
                </a:lnTo>
                <a:lnTo>
                  <a:pt x="1344701" y="147662"/>
                </a:lnTo>
                <a:lnTo>
                  <a:pt x="1344701" y="34632"/>
                </a:lnTo>
                <a:lnTo>
                  <a:pt x="1459941" y="34632"/>
                </a:lnTo>
                <a:lnTo>
                  <a:pt x="1459941" y="342"/>
                </a:lnTo>
                <a:close/>
              </a:path>
              <a:path w="1645285" h="482600">
                <a:moveTo>
                  <a:pt x="1644738" y="558"/>
                </a:moveTo>
                <a:lnTo>
                  <a:pt x="1608975" y="558"/>
                </a:lnTo>
                <a:lnTo>
                  <a:pt x="1570088" y="116636"/>
                </a:lnTo>
                <a:lnTo>
                  <a:pt x="1531200" y="558"/>
                </a:lnTo>
                <a:lnTo>
                  <a:pt x="1495450" y="558"/>
                </a:lnTo>
                <a:lnTo>
                  <a:pt x="1552206" y="170002"/>
                </a:lnTo>
                <a:lnTo>
                  <a:pt x="1495450" y="339432"/>
                </a:lnTo>
                <a:lnTo>
                  <a:pt x="1531200" y="339432"/>
                </a:lnTo>
                <a:lnTo>
                  <a:pt x="1570088" y="223354"/>
                </a:lnTo>
                <a:lnTo>
                  <a:pt x="1608975" y="339725"/>
                </a:lnTo>
                <a:lnTo>
                  <a:pt x="1644738" y="339432"/>
                </a:lnTo>
                <a:lnTo>
                  <a:pt x="1587969" y="170002"/>
                </a:lnTo>
                <a:lnTo>
                  <a:pt x="1644738" y="558"/>
                </a:lnTo>
                <a:close/>
              </a:path>
            </a:pathLst>
          </a:custGeom>
          <a:solidFill>
            <a:srgbClr val="002013"/>
          </a:solidFill>
        </p:spPr>
        <p:txBody>
          <a:bodyPr wrap="square" lIns="0" tIns="0" rIns="0" bIns="0" rtlCol="0"/>
          <a:lstStyle/>
          <a:p>
            <a:endParaRPr/>
          </a:p>
        </p:txBody>
      </p:sp>
      <p:sp>
        <p:nvSpPr>
          <p:cNvPr id="17" name="bg object 17"/>
          <p:cNvSpPr/>
          <p:nvPr/>
        </p:nvSpPr>
        <p:spPr>
          <a:xfrm>
            <a:off x="3437129" y="30853434"/>
            <a:ext cx="264339" cy="607197"/>
          </a:xfrm>
          <a:custGeom>
            <a:avLst/>
            <a:gdLst/>
            <a:ahLst/>
            <a:cxnLst/>
            <a:rect l="l" t="t" r="r" b="b"/>
            <a:pathLst>
              <a:path w="149860" h="339090">
                <a:moveTo>
                  <a:pt x="149288" y="0"/>
                </a:moveTo>
                <a:lnTo>
                  <a:pt x="0" y="0"/>
                </a:lnTo>
                <a:lnTo>
                  <a:pt x="0" y="34290"/>
                </a:lnTo>
                <a:lnTo>
                  <a:pt x="57619" y="34290"/>
                </a:lnTo>
                <a:lnTo>
                  <a:pt x="57619" y="339090"/>
                </a:lnTo>
                <a:lnTo>
                  <a:pt x="91668" y="339090"/>
                </a:lnTo>
                <a:lnTo>
                  <a:pt x="91668" y="34290"/>
                </a:lnTo>
                <a:lnTo>
                  <a:pt x="149288" y="34290"/>
                </a:lnTo>
                <a:lnTo>
                  <a:pt x="149288" y="0"/>
                </a:lnTo>
                <a:close/>
              </a:path>
            </a:pathLst>
          </a:custGeom>
          <a:solidFill>
            <a:srgbClr val="002013"/>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3952569" y="30975948"/>
            <a:ext cx="2425058" cy="585405"/>
          </a:xfrm>
          <a:prstGeom prst="rect">
            <a:avLst/>
          </a:prstGeom>
        </p:spPr>
      </p:pic>
      <p:pic>
        <p:nvPicPr>
          <p:cNvPr id="19" name="bg object 19"/>
          <p:cNvPicPr/>
          <p:nvPr/>
        </p:nvPicPr>
        <p:blipFill>
          <a:blip r:embed="rId8" cstate="print"/>
          <a:stretch>
            <a:fillRect/>
          </a:stretch>
        </p:blipFill>
        <p:spPr>
          <a:xfrm>
            <a:off x="9510400" y="30933008"/>
            <a:ext cx="1527413" cy="703556"/>
          </a:xfrm>
          <a:prstGeom prst="rect">
            <a:avLst/>
          </a:prstGeom>
        </p:spPr>
      </p:pic>
      <p:pic>
        <p:nvPicPr>
          <p:cNvPr id="20" name="bg object 20"/>
          <p:cNvPicPr/>
          <p:nvPr/>
        </p:nvPicPr>
        <p:blipFill>
          <a:blip r:embed="rId9" cstate="print"/>
          <a:stretch>
            <a:fillRect/>
          </a:stretch>
        </p:blipFill>
        <p:spPr>
          <a:xfrm>
            <a:off x="36694" y="671277"/>
            <a:ext cx="15316403" cy="3610057"/>
          </a:xfrm>
          <a:prstGeom prst="rect">
            <a:avLst/>
          </a:prstGeom>
        </p:spPr>
      </p:pic>
      <p:pic>
        <p:nvPicPr>
          <p:cNvPr id="21" name="bg object 21"/>
          <p:cNvPicPr/>
          <p:nvPr/>
        </p:nvPicPr>
        <p:blipFill>
          <a:blip r:embed="rId10" cstate="print"/>
          <a:stretch>
            <a:fillRect/>
          </a:stretch>
        </p:blipFill>
        <p:spPr>
          <a:xfrm>
            <a:off x="37097" y="32093414"/>
            <a:ext cx="15220990" cy="3868662"/>
          </a:xfrm>
          <a:prstGeom prst="rect">
            <a:avLst/>
          </a:prstGeom>
        </p:spPr>
      </p:pic>
      <p:pic>
        <p:nvPicPr>
          <p:cNvPr id="22" name="bg object 22"/>
          <p:cNvPicPr/>
          <p:nvPr/>
        </p:nvPicPr>
        <p:blipFill>
          <a:blip r:embed="rId11" cstate="print"/>
          <a:stretch>
            <a:fillRect/>
          </a:stretch>
        </p:blipFill>
        <p:spPr>
          <a:xfrm>
            <a:off x="13339487" y="31086810"/>
            <a:ext cx="1291931" cy="386694"/>
          </a:xfrm>
          <a:prstGeom prst="rect">
            <a:avLst/>
          </a:prstGeom>
        </p:spPr>
      </p:pic>
      <p:pic>
        <p:nvPicPr>
          <p:cNvPr id="23" name="bg object 23"/>
          <p:cNvPicPr/>
          <p:nvPr/>
        </p:nvPicPr>
        <p:blipFill>
          <a:blip r:embed="rId12" cstate="print"/>
          <a:stretch>
            <a:fillRect/>
          </a:stretch>
        </p:blipFill>
        <p:spPr>
          <a:xfrm>
            <a:off x="6616616" y="30906399"/>
            <a:ext cx="2670977" cy="756764"/>
          </a:xfrm>
          <a:prstGeom prst="rect">
            <a:avLst/>
          </a:prstGeom>
        </p:spPr>
      </p:pic>
      <p:pic>
        <p:nvPicPr>
          <p:cNvPr id="24" name="bg object 24"/>
          <p:cNvPicPr/>
          <p:nvPr/>
        </p:nvPicPr>
        <p:blipFill>
          <a:blip r:embed="rId13" cstate="print"/>
          <a:stretch>
            <a:fillRect/>
          </a:stretch>
        </p:blipFill>
        <p:spPr>
          <a:xfrm>
            <a:off x="11265536" y="30859867"/>
            <a:ext cx="1677922" cy="707258"/>
          </a:xfrm>
          <a:prstGeom prst="rect">
            <a:avLst/>
          </a:prstGeom>
        </p:spPr>
      </p:pic>
      <p:sp>
        <p:nvSpPr>
          <p:cNvPr id="2" name="Holder 2"/>
          <p:cNvSpPr>
            <a:spLocks noGrp="1"/>
          </p:cNvSpPr>
          <p:nvPr>
            <p:ph type="title"/>
          </p:nvPr>
        </p:nvSpPr>
        <p:spPr>
          <a:xfrm>
            <a:off x="765576" y="1439990"/>
            <a:ext cx="13780373"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765576" y="8279941"/>
            <a:ext cx="1378037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205919" y="33479759"/>
            <a:ext cx="48996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65576" y="33479759"/>
            <a:ext cx="352165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12/18/2024</a:t>
            </a:fld>
            <a:endParaRPr lang="en-US"/>
          </a:p>
        </p:txBody>
      </p:sp>
      <p:sp>
        <p:nvSpPr>
          <p:cNvPr id="6" name="Holder 6"/>
          <p:cNvSpPr>
            <a:spLocks noGrp="1"/>
          </p:cNvSpPr>
          <p:nvPr>
            <p:ph type="sldNum" sz="quarter" idx="7"/>
          </p:nvPr>
        </p:nvSpPr>
        <p:spPr>
          <a:xfrm>
            <a:off x="11024300" y="33479759"/>
            <a:ext cx="352165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Conector recto 49">
            <a:extLst>
              <a:ext uri="{FF2B5EF4-FFF2-40B4-BE49-F238E27FC236}">
                <a16:creationId xmlns:a16="http://schemas.microsoft.com/office/drawing/2014/main" id="{88080332-26CD-E0EA-2599-6F290528D6CF}"/>
              </a:ext>
            </a:extLst>
          </p:cNvPr>
          <p:cNvCxnSpPr/>
          <p:nvPr/>
        </p:nvCxnSpPr>
        <p:spPr>
          <a:xfrm>
            <a:off x="0" y="29002185"/>
            <a:ext cx="15300325" cy="0"/>
          </a:xfrm>
          <a:prstGeom prst="line">
            <a:avLst/>
          </a:prstGeom>
          <a:ln>
            <a:solidFill>
              <a:srgbClr val="005432"/>
            </a:solidFill>
          </a:ln>
          <a:scene3d>
            <a:camera prst="orthographicFront"/>
            <a:lightRig rig="threePt" dir="t"/>
          </a:scene3d>
          <a:sp3d>
            <a:bevelT/>
          </a:sp3d>
        </p:spPr>
        <p:style>
          <a:lnRef idx="3">
            <a:schemeClr val="accent5"/>
          </a:lnRef>
          <a:fillRef idx="0">
            <a:schemeClr val="accent5"/>
          </a:fillRef>
          <a:effectRef idx="2">
            <a:schemeClr val="accent5"/>
          </a:effectRef>
          <a:fontRef idx="minor">
            <a:schemeClr val="tx1"/>
          </a:fontRef>
        </p:style>
      </p:cxnSp>
      <p:sp>
        <p:nvSpPr>
          <p:cNvPr id="2" name="object 2"/>
          <p:cNvSpPr txBox="1"/>
          <p:nvPr/>
        </p:nvSpPr>
        <p:spPr>
          <a:xfrm>
            <a:off x="11612562" y="31487269"/>
            <a:ext cx="1676400" cy="269561"/>
          </a:xfrm>
          <a:prstGeom prst="rect">
            <a:avLst/>
          </a:prstGeom>
        </p:spPr>
        <p:txBody>
          <a:bodyPr vert="horz" wrap="square" lIns="0" tIns="11430" rIns="0" bIns="0" rtlCol="0">
            <a:spAutoFit/>
          </a:bodyPr>
          <a:lstStyle/>
          <a:p>
            <a:pPr marL="12700" marR="5080">
              <a:lnSpc>
                <a:spcPct val="109600"/>
              </a:lnSpc>
              <a:spcBef>
                <a:spcPts val="90"/>
              </a:spcBef>
            </a:pPr>
            <a:r>
              <a:rPr sz="800" spc="20" dirty="0">
                <a:solidFill>
                  <a:srgbClr val="E02B31"/>
                </a:solidFill>
                <a:latin typeface="Tahoma"/>
                <a:cs typeface="Tahoma"/>
              </a:rPr>
              <a:t>Conselleria d’Educació,</a:t>
            </a:r>
            <a:r>
              <a:rPr sz="800" spc="25" dirty="0">
                <a:solidFill>
                  <a:srgbClr val="E02B31"/>
                </a:solidFill>
                <a:latin typeface="Tahoma"/>
                <a:cs typeface="Tahoma"/>
              </a:rPr>
              <a:t> </a:t>
            </a:r>
            <a:r>
              <a:rPr sz="800" spc="-10" dirty="0">
                <a:solidFill>
                  <a:srgbClr val="E02B31"/>
                </a:solidFill>
                <a:latin typeface="Tahoma"/>
                <a:cs typeface="Tahoma"/>
              </a:rPr>
              <a:t>Cultura,</a:t>
            </a:r>
            <a:r>
              <a:rPr sz="800" spc="500" dirty="0">
                <a:solidFill>
                  <a:srgbClr val="E02B31"/>
                </a:solidFill>
                <a:latin typeface="Tahoma"/>
                <a:cs typeface="Tahoma"/>
              </a:rPr>
              <a:t> </a:t>
            </a:r>
            <a:r>
              <a:rPr sz="800" spc="20" dirty="0">
                <a:solidFill>
                  <a:srgbClr val="E02B31"/>
                </a:solidFill>
                <a:latin typeface="Tahoma"/>
                <a:cs typeface="Tahoma"/>
              </a:rPr>
              <a:t>Universitats</a:t>
            </a:r>
            <a:r>
              <a:rPr sz="800" spc="15" dirty="0">
                <a:solidFill>
                  <a:srgbClr val="E02B31"/>
                </a:solidFill>
                <a:latin typeface="Tahoma"/>
                <a:cs typeface="Tahoma"/>
              </a:rPr>
              <a:t> </a:t>
            </a:r>
            <a:r>
              <a:rPr sz="800" spc="20" dirty="0">
                <a:solidFill>
                  <a:srgbClr val="E02B31"/>
                </a:solidFill>
                <a:latin typeface="Tahoma"/>
                <a:cs typeface="Tahoma"/>
              </a:rPr>
              <a:t>i</a:t>
            </a:r>
            <a:r>
              <a:rPr sz="800" spc="15" dirty="0">
                <a:solidFill>
                  <a:srgbClr val="E02B31"/>
                </a:solidFill>
                <a:latin typeface="Tahoma"/>
                <a:cs typeface="Tahoma"/>
              </a:rPr>
              <a:t> </a:t>
            </a:r>
            <a:r>
              <a:rPr sz="800" spc="-10" dirty="0">
                <a:solidFill>
                  <a:srgbClr val="E02B31"/>
                </a:solidFill>
                <a:latin typeface="Tahoma"/>
                <a:cs typeface="Tahoma"/>
              </a:rPr>
              <a:t>Ocupació</a:t>
            </a:r>
            <a:endParaRPr sz="800" dirty="0">
              <a:latin typeface="Tahoma"/>
              <a:cs typeface="Tahoma"/>
            </a:endParaRPr>
          </a:p>
        </p:txBody>
      </p:sp>
      <p:sp>
        <p:nvSpPr>
          <p:cNvPr id="11" name="CuadroTexto 10">
            <a:extLst>
              <a:ext uri="{FF2B5EF4-FFF2-40B4-BE49-F238E27FC236}">
                <a16:creationId xmlns:a16="http://schemas.microsoft.com/office/drawing/2014/main" id="{664BDAFE-BEFB-8F04-31D9-91155F48BE67}"/>
              </a:ext>
            </a:extLst>
          </p:cNvPr>
          <p:cNvSpPr txBox="1"/>
          <p:nvPr/>
        </p:nvSpPr>
        <p:spPr>
          <a:xfrm>
            <a:off x="0" y="3140869"/>
            <a:ext cx="3001963" cy="769441"/>
          </a:xfrm>
          <a:prstGeom prst="rect">
            <a:avLst/>
          </a:prstGeom>
          <a:solidFill>
            <a:srgbClr val="8C9D82"/>
          </a:solidFill>
        </p:spPr>
        <p:txBody>
          <a:bodyPr wrap="square" rtlCol="0">
            <a:spAutoFit/>
          </a:bodyPr>
          <a:lstStyle/>
          <a:p>
            <a:pPr algn="ctr"/>
            <a:r>
              <a:rPr lang="es-ES" sz="4400" b="1" dirty="0">
                <a:solidFill>
                  <a:srgbClr val="002013"/>
                </a:solidFill>
              </a:rPr>
              <a:t>LYSIN-XF</a:t>
            </a:r>
          </a:p>
        </p:txBody>
      </p:sp>
      <p:sp>
        <p:nvSpPr>
          <p:cNvPr id="12" name="CuadroTexto 11">
            <a:extLst>
              <a:ext uri="{FF2B5EF4-FFF2-40B4-BE49-F238E27FC236}">
                <a16:creationId xmlns:a16="http://schemas.microsoft.com/office/drawing/2014/main" id="{5E6B9FDD-E8C6-6944-C939-0430B4979639}"/>
              </a:ext>
            </a:extLst>
          </p:cNvPr>
          <p:cNvSpPr txBox="1"/>
          <p:nvPr/>
        </p:nvSpPr>
        <p:spPr>
          <a:xfrm>
            <a:off x="106363" y="3875377"/>
            <a:ext cx="14935200" cy="1200329"/>
          </a:xfrm>
          <a:prstGeom prst="rect">
            <a:avLst/>
          </a:prstGeom>
          <a:noFill/>
        </p:spPr>
        <p:txBody>
          <a:bodyPr wrap="square" rtlCol="0">
            <a:spAutoFit/>
          </a:bodyPr>
          <a:lstStyle/>
          <a:p>
            <a:pPr algn="just"/>
            <a:r>
              <a:rPr lang="es-ES" sz="3600" b="1" dirty="0">
                <a:solidFill>
                  <a:srgbClr val="002013"/>
                </a:solidFill>
              </a:rPr>
              <a:t>Uso de endolisinas fágicas para la optimización del control integrado de </a:t>
            </a:r>
            <a:r>
              <a:rPr lang="es-ES" sz="3600" b="1" i="1" dirty="0">
                <a:solidFill>
                  <a:srgbClr val="002013"/>
                </a:solidFill>
              </a:rPr>
              <a:t>Xylella fas</a:t>
            </a:r>
            <a:r>
              <a:rPr lang="es-ES" sz="3600" b="1" i="1" dirty="0">
                <a:solidFill>
                  <a:srgbClr val="002013"/>
                </a:solidFill>
                <a:latin typeface="Arial" panose="020B0604020202020204" pitchFamily="34" charset="0"/>
                <a:cs typeface="Arial" panose="020B0604020202020204" pitchFamily="34" charset="0"/>
              </a:rPr>
              <a:t>tidiosa</a:t>
            </a:r>
          </a:p>
        </p:txBody>
      </p:sp>
      <p:grpSp>
        <p:nvGrpSpPr>
          <p:cNvPr id="18" name="Grupo 17">
            <a:extLst>
              <a:ext uri="{FF2B5EF4-FFF2-40B4-BE49-F238E27FC236}">
                <a16:creationId xmlns:a16="http://schemas.microsoft.com/office/drawing/2014/main" id="{9BC68578-9B2E-1887-0D1B-D326F221EFF2}"/>
              </a:ext>
            </a:extLst>
          </p:cNvPr>
          <p:cNvGrpSpPr/>
          <p:nvPr/>
        </p:nvGrpSpPr>
        <p:grpSpPr>
          <a:xfrm>
            <a:off x="7573100" y="3261527"/>
            <a:ext cx="7721963" cy="523220"/>
            <a:chOff x="1172776" y="257612"/>
            <a:chExt cx="6893376" cy="833688"/>
          </a:xfrm>
        </p:grpSpPr>
        <p:sp>
          <p:nvSpPr>
            <p:cNvPr id="13" name="CuadroTexto 12">
              <a:extLst>
                <a:ext uri="{FF2B5EF4-FFF2-40B4-BE49-F238E27FC236}">
                  <a16:creationId xmlns:a16="http://schemas.microsoft.com/office/drawing/2014/main" id="{FE8E729A-DF13-3277-D0AC-DB78CC2A0B92}"/>
                </a:ext>
              </a:extLst>
            </p:cNvPr>
            <p:cNvSpPr txBox="1"/>
            <p:nvPr/>
          </p:nvSpPr>
          <p:spPr>
            <a:xfrm>
              <a:off x="1172776" y="257612"/>
              <a:ext cx="6893376" cy="833688"/>
            </a:xfrm>
            <a:prstGeom prst="rect">
              <a:avLst/>
            </a:prstGeom>
            <a:solidFill>
              <a:srgbClr val="8C9D82"/>
            </a:solidFill>
          </p:spPr>
          <p:txBody>
            <a:bodyPr wrap="square" rtlCol="0">
              <a:spAutoFit/>
            </a:bodyPr>
            <a:lstStyle/>
            <a:p>
              <a:pPr algn="ctr"/>
              <a:r>
                <a:rPr lang="es-ES" sz="2800" b="1" dirty="0">
                  <a:solidFill>
                    <a:schemeClr val="bg1"/>
                  </a:solidFill>
                </a:rPr>
                <a:t>     Línea estratégica 4: Economía circular  </a:t>
              </a:r>
              <a:endParaRPr lang="es-ES" sz="3200" b="1" dirty="0">
                <a:solidFill>
                  <a:schemeClr val="bg1"/>
                </a:solidFill>
              </a:endParaRPr>
            </a:p>
          </p:txBody>
        </p:sp>
        <p:pic>
          <p:nvPicPr>
            <p:cNvPr id="17" name="Imagen 16">
              <a:extLst>
                <a:ext uri="{FF2B5EF4-FFF2-40B4-BE49-F238E27FC236}">
                  <a16:creationId xmlns:a16="http://schemas.microsoft.com/office/drawing/2014/main" id="{C9FF6C08-8796-1FAF-7094-57953E214BC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88346" y="352404"/>
              <a:ext cx="473942" cy="644105"/>
            </a:xfrm>
            <a:prstGeom prst="rect">
              <a:avLst/>
            </a:prstGeom>
          </p:spPr>
        </p:pic>
      </p:grpSp>
      <p:grpSp>
        <p:nvGrpSpPr>
          <p:cNvPr id="8" name="Grupo 7">
            <a:extLst>
              <a:ext uri="{FF2B5EF4-FFF2-40B4-BE49-F238E27FC236}">
                <a16:creationId xmlns:a16="http://schemas.microsoft.com/office/drawing/2014/main" id="{ECFD86A9-53A4-3258-FF7E-023BB2F6CABF}"/>
              </a:ext>
            </a:extLst>
          </p:cNvPr>
          <p:cNvGrpSpPr/>
          <p:nvPr/>
        </p:nvGrpSpPr>
        <p:grpSpPr>
          <a:xfrm>
            <a:off x="0" y="5115996"/>
            <a:ext cx="15300325" cy="1812591"/>
            <a:chOff x="-1" y="6398966"/>
            <a:chExt cx="15300325" cy="2152560"/>
          </a:xfrm>
          <a:solidFill>
            <a:schemeClr val="accent6">
              <a:lumMod val="40000"/>
              <a:lumOff val="60000"/>
            </a:schemeClr>
          </a:solidFill>
        </p:grpSpPr>
        <p:sp>
          <p:nvSpPr>
            <p:cNvPr id="22" name="Rectángulo 21">
              <a:extLst>
                <a:ext uri="{FF2B5EF4-FFF2-40B4-BE49-F238E27FC236}">
                  <a16:creationId xmlns:a16="http://schemas.microsoft.com/office/drawing/2014/main" id="{116BB72A-03E6-24B7-ED90-6CD52592DF76}"/>
                </a:ext>
              </a:extLst>
            </p:cNvPr>
            <p:cNvSpPr/>
            <p:nvPr/>
          </p:nvSpPr>
          <p:spPr>
            <a:xfrm>
              <a:off x="-1" y="6398966"/>
              <a:ext cx="15300325" cy="21525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42611DEA-295F-CF97-E660-6128F5A405E9}"/>
                </a:ext>
              </a:extLst>
            </p:cNvPr>
            <p:cNvSpPr txBox="1"/>
            <p:nvPr/>
          </p:nvSpPr>
          <p:spPr>
            <a:xfrm>
              <a:off x="139223" y="7063235"/>
              <a:ext cx="2872583" cy="767557"/>
            </a:xfrm>
            <a:prstGeom prst="rect">
              <a:avLst/>
            </a:prstGeom>
            <a:grpFill/>
            <a:ln>
              <a:noFill/>
            </a:ln>
          </p:spPr>
          <p:txBody>
            <a:bodyPr wrap="square" rtlCol="0">
              <a:spAutoFit/>
            </a:bodyPr>
            <a:lstStyle/>
            <a:p>
              <a:pPr algn="ctr"/>
              <a:r>
                <a:rPr lang="es-ES" sz="3600" b="1" dirty="0">
                  <a:solidFill>
                    <a:srgbClr val="002013"/>
                  </a:solidFill>
                </a:rPr>
                <a:t>OBJETIVOS</a:t>
              </a:r>
            </a:p>
          </p:txBody>
        </p:sp>
        <p:sp>
          <p:nvSpPr>
            <p:cNvPr id="20" name="CuadroTexto 19">
              <a:extLst>
                <a:ext uri="{FF2B5EF4-FFF2-40B4-BE49-F238E27FC236}">
                  <a16:creationId xmlns:a16="http://schemas.microsoft.com/office/drawing/2014/main" id="{AACD5E93-1664-5364-C798-89E722EC3864}"/>
                </a:ext>
              </a:extLst>
            </p:cNvPr>
            <p:cNvSpPr txBox="1"/>
            <p:nvPr/>
          </p:nvSpPr>
          <p:spPr>
            <a:xfrm>
              <a:off x="3001962" y="6515331"/>
              <a:ext cx="12159138" cy="1937166"/>
            </a:xfrm>
            <a:prstGeom prst="rect">
              <a:avLst/>
            </a:prstGeom>
            <a:grpFill/>
            <a:ln>
              <a:noFill/>
            </a:ln>
          </p:spPr>
          <p:txBody>
            <a:bodyPr wrap="square" rtlCol="0">
              <a:spAutoFit/>
            </a:bodyPr>
            <a:lstStyle/>
            <a:p>
              <a:pPr marL="285750" indent="-285750" algn="just">
                <a:buFont typeface="Arial" panose="020B0604020202020204" pitchFamily="34" charset="0"/>
                <a:buChar char="•"/>
              </a:pPr>
              <a:r>
                <a:rPr lang="es-ES" sz="2000" dirty="0"/>
                <a:t>Desarrollo de </a:t>
              </a:r>
              <a:r>
                <a:rPr lang="es-ES" sz="2000" b="1" dirty="0"/>
                <a:t>endolisinas</a:t>
              </a:r>
              <a:r>
                <a:rPr lang="es-ES" sz="2000" dirty="0"/>
                <a:t> (proteínas fágicas con actividad lítica) frente a la bacteria, caracterización de su actividad y estabilidad bajo diferentes condiciones.</a:t>
              </a:r>
            </a:p>
            <a:p>
              <a:pPr marL="285750" indent="-285750" algn="just">
                <a:buFont typeface="Arial" panose="020B0604020202020204" pitchFamily="34" charset="0"/>
                <a:buChar char="•"/>
              </a:pPr>
              <a:r>
                <a:rPr lang="es-ES" sz="2000" dirty="0"/>
                <a:t>Generar un </a:t>
              </a:r>
              <a:r>
                <a:rPr lang="es-ES" sz="2000" b="1" dirty="0"/>
                <a:t>modelo</a:t>
              </a:r>
              <a:r>
                <a:rPr lang="es-ES" sz="2000" dirty="0"/>
                <a:t> del </a:t>
              </a:r>
              <a:r>
                <a:rPr lang="es-ES" sz="2000" b="1" dirty="0"/>
                <a:t>patosistema</a:t>
              </a:r>
              <a:r>
                <a:rPr lang="es-ES" sz="2000" dirty="0"/>
                <a:t> de </a:t>
              </a:r>
              <a:r>
                <a:rPr lang="es-ES" sz="2000" i="1" dirty="0"/>
                <a:t>Xylella fastidiosa </a:t>
              </a:r>
              <a:r>
                <a:rPr lang="es-ES" sz="2000" dirty="0"/>
                <a:t>(que incluya la especie vegetal objetivo, otras especies vegetales silvestres y los insectos vectores) para mayor comprensión de su ecología y encontrar puntos críticos del mismo.</a:t>
              </a:r>
            </a:p>
          </p:txBody>
        </p:sp>
      </p:grpSp>
      <p:sp>
        <p:nvSpPr>
          <p:cNvPr id="23" name="CuadroTexto 22">
            <a:extLst>
              <a:ext uri="{FF2B5EF4-FFF2-40B4-BE49-F238E27FC236}">
                <a16:creationId xmlns:a16="http://schemas.microsoft.com/office/drawing/2014/main" id="{32ECC350-F813-EF1E-2C87-BEC84AD8FE37}"/>
              </a:ext>
            </a:extLst>
          </p:cNvPr>
          <p:cNvSpPr txBox="1"/>
          <p:nvPr/>
        </p:nvSpPr>
        <p:spPr>
          <a:xfrm>
            <a:off x="3036296" y="3237311"/>
            <a:ext cx="4585971" cy="523220"/>
          </a:xfrm>
          <a:prstGeom prst="rect">
            <a:avLst/>
          </a:prstGeom>
          <a:noFill/>
        </p:spPr>
        <p:txBody>
          <a:bodyPr wrap="square" rtlCol="0">
            <a:spAutoFit/>
          </a:bodyPr>
          <a:lstStyle/>
          <a:p>
            <a:r>
              <a:rPr lang="es-ES" sz="2800" dirty="0"/>
              <a:t>(AGROALNEXT/2022/066)</a:t>
            </a:r>
          </a:p>
        </p:txBody>
      </p:sp>
      <p:pic>
        <p:nvPicPr>
          <p:cNvPr id="15" name="Imagen 14" descr="Diagrama, Esquemático&#10;&#10;Descripción generada automáticamente">
            <a:extLst>
              <a:ext uri="{FF2B5EF4-FFF2-40B4-BE49-F238E27FC236}">
                <a16:creationId xmlns:a16="http://schemas.microsoft.com/office/drawing/2014/main" id="{4CED2CAB-6E04-7CE5-1F10-914E4889BA2A}"/>
              </a:ext>
            </a:extLst>
          </p:cNvPr>
          <p:cNvPicPr>
            <a:picLocks noChangeAspect="1"/>
          </p:cNvPicPr>
          <p:nvPr/>
        </p:nvPicPr>
        <p:blipFill>
          <a:blip r:embed="rId5"/>
          <a:stretch>
            <a:fillRect/>
          </a:stretch>
        </p:blipFill>
        <p:spPr>
          <a:xfrm>
            <a:off x="7832044" y="9414031"/>
            <a:ext cx="7239000" cy="1812591"/>
          </a:xfrm>
          <a:prstGeom prst="rect">
            <a:avLst/>
          </a:prstGeom>
        </p:spPr>
      </p:pic>
      <p:pic>
        <p:nvPicPr>
          <p:cNvPr id="16" name="Imagen 15" descr="Diagrama, Esquemático&#10;&#10;Descripción generada automáticamente">
            <a:extLst>
              <a:ext uri="{FF2B5EF4-FFF2-40B4-BE49-F238E27FC236}">
                <a16:creationId xmlns:a16="http://schemas.microsoft.com/office/drawing/2014/main" id="{0D884DDD-4FD2-5722-CCB7-8F0F9CBB1D4D}"/>
              </a:ext>
            </a:extLst>
          </p:cNvPr>
          <p:cNvPicPr>
            <a:picLocks noChangeAspect="1"/>
          </p:cNvPicPr>
          <p:nvPr/>
        </p:nvPicPr>
        <p:blipFill>
          <a:blip r:embed="rId6"/>
          <a:stretch>
            <a:fillRect/>
          </a:stretch>
        </p:blipFill>
        <p:spPr>
          <a:xfrm>
            <a:off x="7998613" y="13225855"/>
            <a:ext cx="6851387" cy="2283898"/>
          </a:xfrm>
          <a:prstGeom prst="rect">
            <a:avLst/>
          </a:prstGeom>
        </p:spPr>
      </p:pic>
      <p:pic>
        <p:nvPicPr>
          <p:cNvPr id="21" name="Imagen 20">
            <a:extLst>
              <a:ext uri="{FF2B5EF4-FFF2-40B4-BE49-F238E27FC236}">
                <a16:creationId xmlns:a16="http://schemas.microsoft.com/office/drawing/2014/main" id="{C8547794-2BAB-132F-EA9A-61228B9F77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0607" y="11420987"/>
            <a:ext cx="3332053" cy="1657764"/>
          </a:xfrm>
          <a:prstGeom prst="rect">
            <a:avLst/>
          </a:prstGeom>
          <a:noFill/>
        </p:spPr>
      </p:pic>
      <p:pic>
        <p:nvPicPr>
          <p:cNvPr id="26" name="image7.png" descr="Diagrama, Esquemático&#10;&#10;Descripción generada automáticamente">
            <a:extLst>
              <a:ext uri="{FF2B5EF4-FFF2-40B4-BE49-F238E27FC236}">
                <a16:creationId xmlns:a16="http://schemas.microsoft.com/office/drawing/2014/main" id="{CBA58774-7EA5-867C-EA98-E973C52F191B}"/>
              </a:ext>
            </a:extLst>
          </p:cNvPr>
          <p:cNvPicPr/>
          <p:nvPr/>
        </p:nvPicPr>
        <p:blipFill>
          <a:blip r:embed="rId8"/>
          <a:srcRect t="6992"/>
          <a:stretch/>
        </p:blipFill>
        <p:spPr>
          <a:xfrm>
            <a:off x="11428411" y="11279666"/>
            <a:ext cx="3269995" cy="2019029"/>
          </a:xfrm>
          <a:prstGeom prst="rect">
            <a:avLst/>
          </a:prstGeom>
          <a:ln/>
        </p:spPr>
      </p:pic>
      <p:pic>
        <p:nvPicPr>
          <p:cNvPr id="27" name="Imagen 26">
            <a:extLst>
              <a:ext uri="{FF2B5EF4-FFF2-40B4-BE49-F238E27FC236}">
                <a16:creationId xmlns:a16="http://schemas.microsoft.com/office/drawing/2014/main" id="{9E2643FB-24F0-D7FC-CF55-A1D6E42AC47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85674" y="17560314"/>
            <a:ext cx="5664563" cy="1929451"/>
          </a:xfrm>
          <a:prstGeom prst="rect">
            <a:avLst/>
          </a:prstGeom>
          <a:noFill/>
        </p:spPr>
      </p:pic>
      <p:pic>
        <p:nvPicPr>
          <p:cNvPr id="28" name="image6.png">
            <a:extLst>
              <a:ext uri="{FF2B5EF4-FFF2-40B4-BE49-F238E27FC236}">
                <a16:creationId xmlns:a16="http://schemas.microsoft.com/office/drawing/2014/main" id="{D503ACD8-DAAF-223E-AC16-39DB236866BC}"/>
              </a:ext>
            </a:extLst>
          </p:cNvPr>
          <p:cNvPicPr/>
          <p:nvPr/>
        </p:nvPicPr>
        <p:blipFill>
          <a:blip r:embed="rId10"/>
          <a:srcRect/>
          <a:stretch>
            <a:fillRect/>
          </a:stretch>
        </p:blipFill>
        <p:spPr>
          <a:xfrm>
            <a:off x="8585674" y="19470799"/>
            <a:ext cx="5711926" cy="1859210"/>
          </a:xfrm>
          <a:prstGeom prst="rect">
            <a:avLst/>
          </a:prstGeom>
          <a:ln/>
        </p:spPr>
      </p:pic>
      <p:sp>
        <p:nvSpPr>
          <p:cNvPr id="3" name="CuadroTexto 2">
            <a:extLst>
              <a:ext uri="{FF2B5EF4-FFF2-40B4-BE49-F238E27FC236}">
                <a16:creationId xmlns:a16="http://schemas.microsoft.com/office/drawing/2014/main" id="{8A231DAF-E9DF-3FF1-7B5E-8EFBFE77473D}"/>
              </a:ext>
            </a:extLst>
          </p:cNvPr>
          <p:cNvSpPr txBox="1"/>
          <p:nvPr/>
        </p:nvSpPr>
        <p:spPr>
          <a:xfrm>
            <a:off x="8014810" y="7106949"/>
            <a:ext cx="7138353" cy="2308324"/>
          </a:xfrm>
          <a:prstGeom prst="rect">
            <a:avLst/>
          </a:prstGeom>
          <a:noFill/>
        </p:spPr>
        <p:txBody>
          <a:bodyPr wrap="square" rtlCol="0">
            <a:spAutoFit/>
          </a:bodyPr>
          <a:lstStyle/>
          <a:p>
            <a:pPr algn="just"/>
            <a:r>
              <a:rPr lang="es-ES" sz="1600" dirty="0"/>
              <a:t>Se diseña un modelo dinámico con el software STELLA </a:t>
            </a:r>
            <a:r>
              <a:rPr lang="es-ES" sz="1600" dirty="0" err="1"/>
              <a:t>Architect</a:t>
            </a:r>
            <a:r>
              <a:rPr lang="es-ES" sz="1600" dirty="0"/>
              <a:t> que integra los diferentes componentes del patosistema de </a:t>
            </a:r>
            <a:r>
              <a:rPr lang="es-ES" sz="1600" i="1" dirty="0"/>
              <a:t>X. fastidiosa</a:t>
            </a:r>
            <a:r>
              <a:rPr lang="es-ES" sz="1600" dirty="0"/>
              <a:t>. Representa 11.600 ha de cultivos de almendro (</a:t>
            </a:r>
            <a:r>
              <a:rPr lang="es-ES" sz="1600" i="1" dirty="0" err="1"/>
              <a:t>Prunus</a:t>
            </a:r>
            <a:r>
              <a:rPr lang="es-ES" sz="1600" i="1" dirty="0"/>
              <a:t> </a:t>
            </a:r>
            <a:r>
              <a:rPr lang="es-ES" sz="1600" i="1" dirty="0" err="1"/>
              <a:t>dulcis</a:t>
            </a:r>
            <a:r>
              <a:rPr lang="es-ES" sz="1600" dirty="0"/>
              <a:t>), una población estable de insectos vectores </a:t>
            </a:r>
            <a:r>
              <a:rPr lang="es-ES" sz="1600" i="1" dirty="0"/>
              <a:t>Philaenus </a:t>
            </a:r>
            <a:r>
              <a:rPr lang="es-ES" sz="1600" i="1" dirty="0" err="1"/>
              <a:t>spumarius</a:t>
            </a:r>
            <a:r>
              <a:rPr lang="es-ES" sz="1600" i="1" dirty="0"/>
              <a:t> </a:t>
            </a:r>
            <a:r>
              <a:rPr lang="es-ES" sz="1600" dirty="0"/>
              <a:t>y </a:t>
            </a:r>
            <a:r>
              <a:rPr lang="es-ES" sz="1600" i="1" dirty="0"/>
              <a:t>Neophilaenus </a:t>
            </a:r>
            <a:r>
              <a:rPr lang="es-ES" sz="1600" i="1" dirty="0" err="1"/>
              <a:t>campestris</a:t>
            </a:r>
            <a:r>
              <a:rPr lang="es-ES" sz="1600" dirty="0"/>
              <a:t>, y al resto de plantas silvestres y ornamentales del ecosistema. Los datos usados para la </a:t>
            </a:r>
            <a:r>
              <a:rPr lang="es-ES" sz="1600" b="1" dirty="0"/>
              <a:t>calibración</a:t>
            </a:r>
            <a:r>
              <a:rPr lang="es-ES" sz="1600" dirty="0"/>
              <a:t> fueron obtenidos por medio de búsqueda bibliográfica, consultas con técnicos de campo, estimación de acuerdo con criterios biológicos y muestreos de campo llevados a cabo por </a:t>
            </a:r>
            <a:r>
              <a:rPr lang="es-ES" sz="1600" dirty="0" err="1"/>
              <a:t>Consellería</a:t>
            </a:r>
            <a:r>
              <a:rPr lang="es-ES" sz="1600" dirty="0"/>
              <a:t> de Medio Ambiente de la Generalitat Valenciana.</a:t>
            </a:r>
          </a:p>
        </p:txBody>
      </p:sp>
      <p:sp>
        <p:nvSpPr>
          <p:cNvPr id="4" name="CuadroTexto 3">
            <a:extLst>
              <a:ext uri="{FF2B5EF4-FFF2-40B4-BE49-F238E27FC236}">
                <a16:creationId xmlns:a16="http://schemas.microsoft.com/office/drawing/2014/main" id="{0F7F0D05-4A9C-D3A1-63DC-A123A841E5C8}"/>
              </a:ext>
            </a:extLst>
          </p:cNvPr>
          <p:cNvSpPr txBox="1"/>
          <p:nvPr/>
        </p:nvSpPr>
        <p:spPr>
          <a:xfrm>
            <a:off x="7927133" y="16485161"/>
            <a:ext cx="7138353" cy="1077218"/>
          </a:xfrm>
          <a:prstGeom prst="rect">
            <a:avLst/>
          </a:prstGeom>
          <a:noFill/>
        </p:spPr>
        <p:txBody>
          <a:bodyPr wrap="square" rtlCol="0">
            <a:spAutoFit/>
          </a:bodyPr>
          <a:lstStyle/>
          <a:p>
            <a:pPr algn="just"/>
            <a:r>
              <a:rPr lang="es-ES" sz="1600" dirty="0"/>
              <a:t>El diferencial de tiempo del modelo es de un mes y la simulación abarca 600 meses (50 años). Se consigue replicar la tendencia decreciente del número de árboles productivos y su productividad en los cultivos de almendra afectados por </a:t>
            </a:r>
            <a:r>
              <a:rPr lang="es-ES" sz="1600" i="1" dirty="0"/>
              <a:t>X. fastidiosa </a:t>
            </a:r>
            <a:r>
              <a:rPr lang="es-ES" sz="1600" dirty="0"/>
              <a:t>de las comarcas del norte de Alicante.</a:t>
            </a:r>
          </a:p>
        </p:txBody>
      </p:sp>
      <p:sp>
        <p:nvSpPr>
          <p:cNvPr id="5" name="CuadroTexto 4">
            <a:extLst>
              <a:ext uri="{FF2B5EF4-FFF2-40B4-BE49-F238E27FC236}">
                <a16:creationId xmlns:a16="http://schemas.microsoft.com/office/drawing/2014/main" id="{05A54E59-9AB7-3C2D-9AEA-9424D0683872}"/>
              </a:ext>
            </a:extLst>
          </p:cNvPr>
          <p:cNvSpPr txBox="1"/>
          <p:nvPr/>
        </p:nvSpPr>
        <p:spPr>
          <a:xfrm>
            <a:off x="7956409" y="21799950"/>
            <a:ext cx="7138353" cy="1569660"/>
          </a:xfrm>
          <a:prstGeom prst="rect">
            <a:avLst/>
          </a:prstGeom>
          <a:noFill/>
        </p:spPr>
        <p:txBody>
          <a:bodyPr wrap="square" rtlCol="0">
            <a:spAutoFit/>
          </a:bodyPr>
          <a:lstStyle/>
          <a:p>
            <a:pPr algn="just"/>
            <a:r>
              <a:rPr lang="es-ES" sz="1600" dirty="0"/>
              <a:t>Se realiza un </a:t>
            </a:r>
            <a:r>
              <a:rPr lang="es-ES" sz="1600" b="1" dirty="0"/>
              <a:t>análisis de sensibilidad </a:t>
            </a:r>
            <a:r>
              <a:rPr lang="es-ES" sz="1600" dirty="0"/>
              <a:t>donde se detectan que los parámetros cuya variación repercuten en el número de almendros productivos son la supervivencia de larvas y huevos de los vectores.</a:t>
            </a:r>
          </a:p>
          <a:p>
            <a:pPr algn="just"/>
            <a:r>
              <a:rPr lang="es-ES" sz="1600" dirty="0"/>
              <a:t>El uso que se pretende dar el modelo es el de </a:t>
            </a:r>
            <a:r>
              <a:rPr lang="es-ES" sz="1600" b="1" dirty="0"/>
              <a:t>asesoramiento en la toma de decisiones</a:t>
            </a:r>
            <a:r>
              <a:rPr lang="es-ES" sz="1600" dirty="0"/>
              <a:t> en lo referido a estrategias de control de la expansión y enfermedades causadas por </a:t>
            </a:r>
            <a:r>
              <a:rPr lang="es-ES" sz="1600" i="1" dirty="0"/>
              <a:t>X. fastidiosa</a:t>
            </a:r>
            <a:r>
              <a:rPr lang="es-ES" sz="1600" dirty="0"/>
              <a:t>. </a:t>
            </a:r>
          </a:p>
        </p:txBody>
      </p:sp>
      <p:pic>
        <p:nvPicPr>
          <p:cNvPr id="7" name="Imagen 6">
            <a:extLst>
              <a:ext uri="{FF2B5EF4-FFF2-40B4-BE49-F238E27FC236}">
                <a16:creationId xmlns:a16="http://schemas.microsoft.com/office/drawing/2014/main" id="{6BC7DBEA-724A-929E-D3C7-535873FE90C2}"/>
              </a:ext>
            </a:extLst>
          </p:cNvPr>
          <p:cNvPicPr>
            <a:picLocks noChangeAspect="1"/>
          </p:cNvPicPr>
          <p:nvPr/>
        </p:nvPicPr>
        <p:blipFill>
          <a:blip r:embed="rId11"/>
          <a:stretch>
            <a:fillRect/>
          </a:stretch>
        </p:blipFill>
        <p:spPr>
          <a:xfrm>
            <a:off x="8118917" y="23275928"/>
            <a:ext cx="6731083" cy="2769051"/>
          </a:xfrm>
          <a:prstGeom prst="rect">
            <a:avLst/>
          </a:prstGeom>
        </p:spPr>
      </p:pic>
      <p:sp>
        <p:nvSpPr>
          <p:cNvPr id="6" name="CuadroTexto 5">
            <a:extLst>
              <a:ext uri="{FF2B5EF4-FFF2-40B4-BE49-F238E27FC236}">
                <a16:creationId xmlns:a16="http://schemas.microsoft.com/office/drawing/2014/main" id="{7189D9F1-D081-F3F6-B4B1-BC38E76B12B9}"/>
              </a:ext>
            </a:extLst>
          </p:cNvPr>
          <p:cNvSpPr txBox="1"/>
          <p:nvPr/>
        </p:nvSpPr>
        <p:spPr>
          <a:xfrm>
            <a:off x="8043385" y="26421266"/>
            <a:ext cx="7138353" cy="2554545"/>
          </a:xfrm>
          <a:prstGeom prst="rect">
            <a:avLst/>
          </a:prstGeom>
          <a:noFill/>
        </p:spPr>
        <p:txBody>
          <a:bodyPr wrap="square" rtlCol="0">
            <a:spAutoFit/>
          </a:bodyPr>
          <a:lstStyle/>
          <a:p>
            <a:pPr algn="just"/>
            <a:r>
              <a:rPr lang="es-ES" sz="1600" dirty="0"/>
              <a:t>Se simularon algunas de las estrategias de control de la epidemia más extendidas según la legislación actual. Tanto la retirada de árboles infectados como la aplicación de insecticida de manera correctora mostraron no producir la recuperación del </a:t>
            </a:r>
            <a:r>
              <a:rPr lang="es-ES" sz="1600" dirty="0" err="1"/>
              <a:t>nº</a:t>
            </a:r>
            <a:r>
              <a:rPr lang="es-ES" sz="1600" dirty="0"/>
              <a:t> de almendros productivos esperada. Los tratamientos preventivos con insecticida muestran tendencias bastante positivas, pero provocan la eliminación de insectos y otras posibles consecuencias negativas para el ecosistema.  El </a:t>
            </a:r>
            <a:r>
              <a:rPr lang="es-ES" sz="1600" b="1" dirty="0"/>
              <a:t>mejor escenario </a:t>
            </a:r>
            <a:r>
              <a:rPr lang="es-ES" sz="1600" dirty="0"/>
              <a:t>según el modelo consistiría en un </a:t>
            </a:r>
            <a:r>
              <a:rPr lang="es-ES" sz="1600" b="1" dirty="0"/>
              <a:t>control integrado </a:t>
            </a:r>
            <a:r>
              <a:rPr lang="es-ES" sz="1600" dirty="0"/>
              <a:t>de </a:t>
            </a:r>
            <a:r>
              <a:rPr lang="es-ES" sz="1600" i="1" dirty="0"/>
              <a:t>X. fastidiosa</a:t>
            </a:r>
            <a:r>
              <a:rPr lang="es-ES" sz="1600" dirty="0"/>
              <a:t>, de la forma en la que lo haría la </a:t>
            </a:r>
            <a:r>
              <a:rPr lang="es-ES" sz="1600" b="1" dirty="0"/>
              <a:t>endolisina XylEnd1</a:t>
            </a:r>
            <a:r>
              <a:rPr lang="es-ES" sz="1600" dirty="0"/>
              <a:t>, reduciendo la posibilidad de infección de las plantas y de que los insectos se conviertan en portadores.</a:t>
            </a:r>
          </a:p>
        </p:txBody>
      </p:sp>
      <p:pic>
        <p:nvPicPr>
          <p:cNvPr id="10" name="Imagen 9">
            <a:extLst>
              <a:ext uri="{FF2B5EF4-FFF2-40B4-BE49-F238E27FC236}">
                <a16:creationId xmlns:a16="http://schemas.microsoft.com/office/drawing/2014/main" id="{E1FC415C-9D61-AB51-AE22-95C3BA6BF28F}"/>
              </a:ext>
            </a:extLst>
          </p:cNvPr>
          <p:cNvPicPr>
            <a:picLocks noChangeAspect="1"/>
          </p:cNvPicPr>
          <p:nvPr/>
        </p:nvPicPr>
        <p:blipFill>
          <a:blip r:embed="rId12"/>
          <a:stretch>
            <a:fillRect/>
          </a:stretch>
        </p:blipFill>
        <p:spPr>
          <a:xfrm>
            <a:off x="30162" y="30855067"/>
            <a:ext cx="15270163" cy="1148928"/>
          </a:xfrm>
          <a:prstGeom prst="rect">
            <a:avLst/>
          </a:prstGeom>
        </p:spPr>
      </p:pic>
      <p:sp>
        <p:nvSpPr>
          <p:cNvPr id="25" name="CuadroTexto 24">
            <a:extLst>
              <a:ext uri="{FF2B5EF4-FFF2-40B4-BE49-F238E27FC236}">
                <a16:creationId xmlns:a16="http://schemas.microsoft.com/office/drawing/2014/main" id="{01EB0B97-B670-4100-9D81-51E92A38AB18}"/>
              </a:ext>
            </a:extLst>
          </p:cNvPr>
          <p:cNvSpPr txBox="1"/>
          <p:nvPr/>
        </p:nvSpPr>
        <p:spPr>
          <a:xfrm>
            <a:off x="90056" y="9859230"/>
            <a:ext cx="7483044" cy="1323439"/>
          </a:xfrm>
          <a:prstGeom prst="rect">
            <a:avLst/>
          </a:prstGeom>
          <a:noFill/>
        </p:spPr>
        <p:txBody>
          <a:bodyPr wrap="square" rtlCol="0">
            <a:spAutoFit/>
          </a:bodyPr>
          <a:lstStyle/>
          <a:p>
            <a:pPr algn="just"/>
            <a:r>
              <a:rPr lang="es-ES" sz="1600" dirty="0"/>
              <a:t>La </a:t>
            </a:r>
            <a:r>
              <a:rPr lang="es-ES" sz="1600" b="1" dirty="0"/>
              <a:t>endolisina XylEnd1 </a:t>
            </a:r>
            <a:r>
              <a:rPr lang="es-ES" sz="1600" dirty="0"/>
              <a:t>se obtuvo de un fago lítico que infecta a                          </a:t>
            </a:r>
            <a:r>
              <a:rPr lang="es-ES" sz="1600" i="1" dirty="0"/>
              <a:t>X. fastidiosa</a:t>
            </a:r>
            <a:r>
              <a:rPr lang="es-ES" sz="1600" dirty="0"/>
              <a:t>. Se trata de una proteína de alto peso molecular pero que carece del dominio completo que reconoce a su sustrato. Se ha modificado su extremo </a:t>
            </a:r>
            <a:r>
              <a:rPr lang="es-ES" sz="1600" dirty="0" err="1"/>
              <a:t>Nt</a:t>
            </a:r>
            <a:r>
              <a:rPr lang="es-ES" sz="1600" dirty="0"/>
              <a:t> añadiéndole una cola policatiónica que incrementa su actividad, por contraste con la cola añadida en </a:t>
            </a:r>
            <a:r>
              <a:rPr lang="es-ES" sz="1600" dirty="0" err="1"/>
              <a:t>Ct</a:t>
            </a:r>
            <a:r>
              <a:rPr lang="es-ES" sz="1600" dirty="0"/>
              <a:t>.</a:t>
            </a:r>
          </a:p>
        </p:txBody>
      </p:sp>
      <p:sp>
        <p:nvSpPr>
          <p:cNvPr id="32" name="CuadroTexto 31">
            <a:extLst>
              <a:ext uri="{FF2B5EF4-FFF2-40B4-BE49-F238E27FC236}">
                <a16:creationId xmlns:a16="http://schemas.microsoft.com/office/drawing/2014/main" id="{C15E39ED-8194-4C6F-A09B-305620F364CC}"/>
              </a:ext>
            </a:extLst>
          </p:cNvPr>
          <p:cNvSpPr txBox="1"/>
          <p:nvPr/>
        </p:nvSpPr>
        <p:spPr>
          <a:xfrm>
            <a:off x="90056" y="16371420"/>
            <a:ext cx="7724526" cy="1569660"/>
          </a:xfrm>
          <a:prstGeom prst="rect">
            <a:avLst/>
          </a:prstGeom>
          <a:noFill/>
        </p:spPr>
        <p:txBody>
          <a:bodyPr wrap="square" rtlCol="0">
            <a:spAutoFit/>
          </a:bodyPr>
          <a:lstStyle/>
          <a:p>
            <a:pPr algn="just"/>
            <a:r>
              <a:rPr lang="es-ES" sz="1600" dirty="0"/>
              <a:t>Inicialmente sólo se observó actividad de XylEnd1 en experimentos con cultivos con la cepa 9900 de </a:t>
            </a:r>
            <a:r>
              <a:rPr lang="es-ES" sz="1600" i="1" dirty="0"/>
              <a:t>X. fastidiosa </a:t>
            </a:r>
            <a:r>
              <a:rPr lang="es-ES" sz="1600" i="1" dirty="0" err="1"/>
              <a:t>subsp</a:t>
            </a:r>
            <a:r>
              <a:rPr lang="es-ES" sz="1600" i="1" dirty="0"/>
              <a:t>. multiplex </a:t>
            </a:r>
            <a:r>
              <a:rPr lang="es-ES" sz="1600" dirty="0"/>
              <a:t>(90% de células muertas), no pudiéndose constatar actividad en el resto de las cepas disponibles. Sin embargo, la puesta a punto de ensayos por citometría de flujo ha </a:t>
            </a:r>
            <a:r>
              <a:rPr lang="es-ES" sz="1600" b="1" dirty="0"/>
              <a:t>permitido</a:t>
            </a:r>
            <a:r>
              <a:rPr lang="es-ES" sz="1600" dirty="0"/>
              <a:t> </a:t>
            </a:r>
            <a:r>
              <a:rPr lang="es-ES" sz="1600" b="1" dirty="0"/>
              <a:t>detectar</a:t>
            </a:r>
            <a:r>
              <a:rPr lang="es-ES" sz="1600" dirty="0"/>
              <a:t> ese </a:t>
            </a:r>
            <a:r>
              <a:rPr lang="es-ES" sz="1600" b="1" dirty="0"/>
              <a:t>efecto</a:t>
            </a:r>
            <a:r>
              <a:rPr lang="es-ES" sz="1600" dirty="0"/>
              <a:t>, con un incremento en la actividad fluorescente tras el tratamiento con XylEnd1, por incrementarse el daño en la integridad de superficie celular.</a:t>
            </a:r>
          </a:p>
        </p:txBody>
      </p:sp>
      <p:pic>
        <p:nvPicPr>
          <p:cNvPr id="33" name="Imagen 32">
            <a:extLst>
              <a:ext uri="{FF2B5EF4-FFF2-40B4-BE49-F238E27FC236}">
                <a16:creationId xmlns:a16="http://schemas.microsoft.com/office/drawing/2014/main" id="{23C8D7F2-D715-4497-A011-7F98E0C10927}"/>
              </a:ext>
            </a:extLst>
          </p:cNvPr>
          <p:cNvPicPr>
            <a:picLocks noChangeAspect="1"/>
          </p:cNvPicPr>
          <p:nvPr/>
        </p:nvPicPr>
        <p:blipFill>
          <a:blip r:embed="rId13"/>
          <a:stretch>
            <a:fillRect/>
          </a:stretch>
        </p:blipFill>
        <p:spPr>
          <a:xfrm>
            <a:off x="1725929" y="11132556"/>
            <a:ext cx="4729779" cy="3169426"/>
          </a:xfrm>
          <a:prstGeom prst="rect">
            <a:avLst/>
          </a:prstGeom>
        </p:spPr>
      </p:pic>
      <p:pic>
        <p:nvPicPr>
          <p:cNvPr id="34" name="Imagen 33">
            <a:extLst>
              <a:ext uri="{FF2B5EF4-FFF2-40B4-BE49-F238E27FC236}">
                <a16:creationId xmlns:a16="http://schemas.microsoft.com/office/drawing/2014/main" id="{319243E6-A2B2-4641-8EFC-E9CE46D00F2B}"/>
              </a:ext>
            </a:extLst>
          </p:cNvPr>
          <p:cNvPicPr/>
          <p:nvPr/>
        </p:nvPicPr>
        <p:blipFill>
          <a:blip r:embed="rId14"/>
          <a:stretch>
            <a:fillRect/>
          </a:stretch>
        </p:blipFill>
        <p:spPr>
          <a:xfrm>
            <a:off x="144896" y="17936850"/>
            <a:ext cx="3777976" cy="5449815"/>
          </a:xfrm>
          <a:prstGeom prst="rect">
            <a:avLst/>
          </a:prstGeom>
        </p:spPr>
      </p:pic>
      <p:sp>
        <p:nvSpPr>
          <p:cNvPr id="35" name="CuadroTexto 34">
            <a:extLst>
              <a:ext uri="{FF2B5EF4-FFF2-40B4-BE49-F238E27FC236}">
                <a16:creationId xmlns:a16="http://schemas.microsoft.com/office/drawing/2014/main" id="{9914C679-5D49-439F-86B8-16F6F86DE4A0}"/>
              </a:ext>
            </a:extLst>
          </p:cNvPr>
          <p:cNvSpPr txBox="1"/>
          <p:nvPr/>
        </p:nvSpPr>
        <p:spPr>
          <a:xfrm>
            <a:off x="3790068" y="18228942"/>
            <a:ext cx="4041976" cy="6001643"/>
          </a:xfrm>
          <a:prstGeom prst="rect">
            <a:avLst/>
          </a:prstGeom>
          <a:noFill/>
        </p:spPr>
        <p:txBody>
          <a:bodyPr wrap="square" rtlCol="0">
            <a:spAutoFit/>
          </a:bodyPr>
          <a:lstStyle/>
          <a:p>
            <a:pPr algn="just"/>
            <a:r>
              <a:rPr lang="es-ES" sz="1600" dirty="0"/>
              <a:t>Los </a:t>
            </a:r>
            <a:r>
              <a:rPr lang="es-ES" sz="1600" b="1" dirty="0"/>
              <a:t>resultados</a:t>
            </a:r>
            <a:r>
              <a:rPr lang="es-ES" sz="1600" dirty="0"/>
              <a:t> obtenidos tras los ensayos con diversas cepas de </a:t>
            </a:r>
            <a:r>
              <a:rPr lang="es-ES" sz="1600" i="1" dirty="0"/>
              <a:t>X. fastidiosa </a:t>
            </a:r>
            <a:r>
              <a:rPr lang="es-ES" sz="1600" dirty="0"/>
              <a:t>muestran una </a:t>
            </a:r>
            <a:r>
              <a:rPr lang="es-ES" sz="1600" b="1" dirty="0"/>
              <a:t>efectividad de entre el 60 y el 88%</a:t>
            </a:r>
            <a:r>
              <a:rPr lang="es-ES" sz="1600" dirty="0"/>
              <a:t> de células dañadas/muertas pasadas 24 h de tratamiento con </a:t>
            </a:r>
            <a:r>
              <a:rPr lang="es-ES" sz="1600" b="1" dirty="0"/>
              <a:t>XylEnd1 </a:t>
            </a:r>
            <a:r>
              <a:rPr lang="es-ES" sz="1600" dirty="0"/>
              <a:t>en muestras con DO</a:t>
            </a:r>
            <a:r>
              <a:rPr lang="es-ES" sz="1600" baseline="30000" dirty="0"/>
              <a:t>600</a:t>
            </a:r>
            <a:r>
              <a:rPr lang="es-ES" sz="1600" dirty="0"/>
              <a:t>  ≈ 0.2 (densidad óptica equivale al estadio de concentración celular correspondiente a una infección avanzada en la planta donde la bacteria genera </a:t>
            </a:r>
            <a:r>
              <a:rPr lang="es-ES" sz="1600" i="1" dirty="0" err="1"/>
              <a:t>biofilms</a:t>
            </a:r>
            <a:r>
              <a:rPr lang="es-ES" sz="1600" dirty="0"/>
              <a:t>). </a:t>
            </a:r>
          </a:p>
          <a:p>
            <a:pPr algn="just"/>
            <a:endParaRPr lang="es-ES" sz="1600" dirty="0"/>
          </a:p>
          <a:p>
            <a:pPr algn="just"/>
            <a:r>
              <a:rPr lang="es-ES" sz="1600" dirty="0"/>
              <a:t>Sin embargo, cuando el tratamiento se realiza con células crecidas hasta una DO</a:t>
            </a:r>
            <a:r>
              <a:rPr lang="es-ES" sz="1600" baseline="30000" dirty="0"/>
              <a:t>600</a:t>
            </a:r>
            <a:r>
              <a:rPr lang="es-ES" sz="1600" dirty="0"/>
              <a:t>  ≤ 0.1 (equivalente a primeras etapas de la infección o a cuando la bacteria es portada por los insectos vectores), la efectividad se acerca a valores inferidos de entre 75 y 90% de células dañadas/muertas. Esto indicaría que </a:t>
            </a:r>
            <a:r>
              <a:rPr lang="es-ES" sz="1600" b="1" dirty="0"/>
              <a:t>las condiciones de crecimiento bacteriano</a:t>
            </a:r>
            <a:r>
              <a:rPr lang="es-ES" sz="1600" dirty="0"/>
              <a:t> en las que se aplicara la endolisina </a:t>
            </a:r>
            <a:r>
              <a:rPr lang="es-ES" sz="1600" b="1" dirty="0"/>
              <a:t>podrían</a:t>
            </a:r>
            <a:r>
              <a:rPr lang="es-ES" sz="1600" dirty="0"/>
              <a:t> </a:t>
            </a:r>
            <a:r>
              <a:rPr lang="es-ES" sz="1600" b="1" dirty="0"/>
              <a:t>afectar</a:t>
            </a:r>
            <a:r>
              <a:rPr lang="es-ES" sz="1600" dirty="0"/>
              <a:t> a su </a:t>
            </a:r>
            <a:r>
              <a:rPr lang="es-ES" sz="1600" b="1" dirty="0"/>
              <a:t>efectividad</a:t>
            </a:r>
            <a:r>
              <a:rPr lang="es-ES" sz="1600" dirty="0"/>
              <a:t>.</a:t>
            </a:r>
          </a:p>
        </p:txBody>
      </p:sp>
      <p:cxnSp>
        <p:nvCxnSpPr>
          <p:cNvPr id="31" name="Conector recto 30">
            <a:extLst>
              <a:ext uri="{FF2B5EF4-FFF2-40B4-BE49-F238E27FC236}">
                <a16:creationId xmlns:a16="http://schemas.microsoft.com/office/drawing/2014/main" id="{F0AD6E48-39CB-ADA0-420A-CD94DF15B016}"/>
              </a:ext>
            </a:extLst>
          </p:cNvPr>
          <p:cNvCxnSpPr/>
          <p:nvPr/>
        </p:nvCxnSpPr>
        <p:spPr>
          <a:xfrm>
            <a:off x="0" y="5115996"/>
            <a:ext cx="15300325" cy="0"/>
          </a:xfrm>
          <a:prstGeom prst="line">
            <a:avLst/>
          </a:prstGeom>
          <a:ln>
            <a:solidFill>
              <a:srgbClr val="005432"/>
            </a:solidFill>
          </a:ln>
          <a:scene3d>
            <a:camera prst="orthographicFront"/>
            <a:lightRig rig="threePt" dir="t"/>
          </a:scene3d>
          <a:sp3d>
            <a:bevelT/>
          </a:sp3d>
        </p:spPr>
        <p:style>
          <a:lnRef idx="3">
            <a:schemeClr val="accent5"/>
          </a:lnRef>
          <a:fillRef idx="0">
            <a:schemeClr val="accent5"/>
          </a:fillRef>
          <a:effectRef idx="2">
            <a:schemeClr val="accent5"/>
          </a:effectRef>
          <a:fontRef idx="minor">
            <a:schemeClr val="tx1"/>
          </a:fontRef>
        </p:style>
      </p:cxnSp>
      <p:cxnSp>
        <p:nvCxnSpPr>
          <p:cNvPr id="36" name="Conector recto 35">
            <a:extLst>
              <a:ext uri="{FF2B5EF4-FFF2-40B4-BE49-F238E27FC236}">
                <a16:creationId xmlns:a16="http://schemas.microsoft.com/office/drawing/2014/main" id="{17E57193-1AA1-C465-702D-38F746432D55}"/>
              </a:ext>
            </a:extLst>
          </p:cNvPr>
          <p:cNvCxnSpPr/>
          <p:nvPr/>
        </p:nvCxnSpPr>
        <p:spPr>
          <a:xfrm>
            <a:off x="-5262" y="6928587"/>
            <a:ext cx="15300325" cy="0"/>
          </a:xfrm>
          <a:prstGeom prst="line">
            <a:avLst/>
          </a:prstGeom>
          <a:ln>
            <a:solidFill>
              <a:srgbClr val="005432"/>
            </a:solidFill>
          </a:ln>
          <a:scene3d>
            <a:camera prst="orthographicFront"/>
            <a:lightRig rig="threePt" dir="t"/>
          </a:scene3d>
          <a:sp3d>
            <a:bevelT/>
          </a:sp3d>
        </p:spPr>
        <p:style>
          <a:lnRef idx="3">
            <a:schemeClr val="accent5"/>
          </a:lnRef>
          <a:fillRef idx="0">
            <a:schemeClr val="accent5"/>
          </a:fillRef>
          <a:effectRef idx="2">
            <a:schemeClr val="accent5"/>
          </a:effectRef>
          <a:fontRef idx="minor">
            <a:schemeClr val="tx1"/>
          </a:fontRef>
        </p:style>
      </p:cxnSp>
      <p:grpSp>
        <p:nvGrpSpPr>
          <p:cNvPr id="40" name="Grupo 39">
            <a:extLst>
              <a:ext uri="{FF2B5EF4-FFF2-40B4-BE49-F238E27FC236}">
                <a16:creationId xmlns:a16="http://schemas.microsoft.com/office/drawing/2014/main" id="{A2690628-5F47-3517-7C4D-82B5B829E970}"/>
              </a:ext>
            </a:extLst>
          </p:cNvPr>
          <p:cNvGrpSpPr/>
          <p:nvPr/>
        </p:nvGrpSpPr>
        <p:grpSpPr>
          <a:xfrm>
            <a:off x="139224" y="7106949"/>
            <a:ext cx="7375095" cy="2604999"/>
            <a:chOff x="118585" y="7026574"/>
            <a:chExt cx="7607777" cy="2604999"/>
          </a:xfrm>
          <a:solidFill>
            <a:srgbClr val="EAD0F0"/>
          </a:solidFill>
        </p:grpSpPr>
        <p:sp>
          <p:nvSpPr>
            <p:cNvPr id="29" name="Rectángulo 28">
              <a:extLst>
                <a:ext uri="{FF2B5EF4-FFF2-40B4-BE49-F238E27FC236}">
                  <a16:creationId xmlns:a16="http://schemas.microsoft.com/office/drawing/2014/main" id="{AB15A9E9-6060-330D-66B2-2260D3E324FB}"/>
                </a:ext>
              </a:extLst>
            </p:cNvPr>
            <p:cNvSpPr/>
            <p:nvPr/>
          </p:nvSpPr>
          <p:spPr>
            <a:xfrm>
              <a:off x="118586" y="7026574"/>
              <a:ext cx="7607776" cy="260499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2984B869-325C-1A6E-0E8F-EB8C82014D26}"/>
                </a:ext>
              </a:extLst>
            </p:cNvPr>
            <p:cNvSpPr txBox="1"/>
            <p:nvPr/>
          </p:nvSpPr>
          <p:spPr>
            <a:xfrm>
              <a:off x="118585" y="7026574"/>
              <a:ext cx="5285501" cy="2554545"/>
            </a:xfrm>
            <a:prstGeom prst="rect">
              <a:avLst/>
            </a:prstGeom>
            <a:grpFill/>
          </p:spPr>
          <p:txBody>
            <a:bodyPr wrap="square" rtlCol="0">
              <a:spAutoFit/>
            </a:bodyPr>
            <a:lstStyle/>
            <a:p>
              <a:pPr algn="just"/>
              <a:r>
                <a:rPr lang="es-ES" sz="1600" b="1" i="1" dirty="0"/>
                <a:t>Xylella fastidiosa </a:t>
              </a:r>
              <a:r>
                <a:rPr lang="es-ES" sz="1600" dirty="0"/>
                <a:t>es una </a:t>
              </a:r>
              <a:r>
                <a:rPr lang="es-ES" sz="1600" b="1" dirty="0"/>
                <a:t>bacteria que habita el xilema de las plantas</a:t>
              </a:r>
              <a:r>
                <a:rPr lang="es-ES" sz="1600" dirty="0"/>
                <a:t> y del cual se alimenta. Su proliferación descontrolada y desarrollo de </a:t>
              </a:r>
              <a:r>
                <a:rPr lang="es-ES" sz="1600" b="1" i="1" dirty="0"/>
                <a:t>biofilms</a:t>
              </a:r>
              <a:r>
                <a:rPr lang="es-ES" sz="1600" dirty="0"/>
                <a:t> provoca afecciones en la planta hospedadora que desembocan en enfermedades para la planta (</a:t>
              </a:r>
              <a:r>
                <a:rPr lang="es-ES" sz="1600" i="1" dirty="0"/>
                <a:t>OQDS, ALDS, Pierce</a:t>
              </a:r>
              <a:r>
                <a:rPr lang="es-ES" sz="1600" dirty="0"/>
                <a:t>, etc.). Los síntomas más extendidos en plantas infectadas van desde el </a:t>
              </a:r>
              <a:r>
                <a:rPr lang="es-ES" sz="1600" b="1" dirty="0"/>
                <a:t>quemado de la punta de las hojas</a:t>
              </a:r>
              <a:r>
                <a:rPr lang="es-ES" sz="1600" dirty="0"/>
                <a:t> o marchitamiento de ramas hasta el retraso del crecimiento o la </a:t>
              </a:r>
              <a:r>
                <a:rPr lang="es-ES" sz="1600" b="1" dirty="0"/>
                <a:t>desecación severa </a:t>
              </a:r>
              <a:r>
                <a:rPr lang="es-ES" sz="1600" dirty="0"/>
                <a:t>que puede llevar a la muerte de la planta.</a:t>
              </a:r>
            </a:p>
          </p:txBody>
        </p:sp>
        <p:pic>
          <p:nvPicPr>
            <p:cNvPr id="24" name="Imagen 23">
              <a:extLst>
                <a:ext uri="{FF2B5EF4-FFF2-40B4-BE49-F238E27FC236}">
                  <a16:creationId xmlns:a16="http://schemas.microsoft.com/office/drawing/2014/main" id="{3E6F07BC-91B8-D32E-FF29-D32C9E8D2D28}"/>
                </a:ext>
              </a:extLst>
            </p:cNvPr>
            <p:cNvPicPr>
              <a:picLocks noChangeAspect="1"/>
            </p:cNvPicPr>
            <p:nvPr/>
          </p:nvPicPr>
          <p:blipFill>
            <a:blip r:embed="rId15"/>
            <a:stretch>
              <a:fillRect/>
            </a:stretch>
          </p:blipFill>
          <p:spPr>
            <a:xfrm>
              <a:off x="5480287" y="7173748"/>
              <a:ext cx="1371600" cy="1371600"/>
            </a:xfrm>
            <a:prstGeom prst="rect">
              <a:avLst/>
            </a:prstGeom>
            <a:grpFill/>
          </p:spPr>
        </p:pic>
        <p:pic>
          <p:nvPicPr>
            <p:cNvPr id="14" name="Imagen 13">
              <a:extLst>
                <a:ext uri="{FF2B5EF4-FFF2-40B4-BE49-F238E27FC236}">
                  <a16:creationId xmlns:a16="http://schemas.microsoft.com/office/drawing/2014/main" id="{AC684955-6B29-C131-1156-5D8BC54FA8D7}"/>
                </a:ext>
              </a:extLst>
            </p:cNvPr>
            <p:cNvPicPr>
              <a:picLocks noChangeAspect="1"/>
            </p:cNvPicPr>
            <p:nvPr/>
          </p:nvPicPr>
          <p:blipFill>
            <a:blip r:embed="rId16"/>
            <a:srcRect l="59082" t="5951" r="6582" b="51790"/>
            <a:stretch/>
          </p:blipFill>
          <p:spPr>
            <a:xfrm>
              <a:off x="6022317" y="8023988"/>
              <a:ext cx="1627845" cy="1443145"/>
            </a:xfrm>
            <a:prstGeom prst="rect">
              <a:avLst/>
            </a:prstGeom>
            <a:grpFill/>
          </p:spPr>
        </p:pic>
        <p:cxnSp>
          <p:nvCxnSpPr>
            <p:cNvPr id="37" name="Conector recto 36">
              <a:extLst>
                <a:ext uri="{FF2B5EF4-FFF2-40B4-BE49-F238E27FC236}">
                  <a16:creationId xmlns:a16="http://schemas.microsoft.com/office/drawing/2014/main" id="{DF236B50-E978-21BC-AEAE-6C8A2941CEB3}"/>
                </a:ext>
              </a:extLst>
            </p:cNvPr>
            <p:cNvCxnSpPr>
              <a:cxnSpLocks/>
            </p:cNvCxnSpPr>
            <p:nvPr/>
          </p:nvCxnSpPr>
          <p:spPr>
            <a:xfrm>
              <a:off x="118585" y="7031847"/>
              <a:ext cx="7607777" cy="0"/>
            </a:xfrm>
            <a:prstGeom prst="line">
              <a:avLst/>
            </a:prstGeom>
            <a:grpFill/>
            <a:ln>
              <a:solidFill>
                <a:srgbClr val="005432"/>
              </a:solidFill>
            </a:ln>
          </p:spPr>
          <p:style>
            <a:lnRef idx="3">
              <a:schemeClr val="accent5"/>
            </a:lnRef>
            <a:fillRef idx="0">
              <a:schemeClr val="accent5"/>
            </a:fillRef>
            <a:effectRef idx="2">
              <a:schemeClr val="accent5"/>
            </a:effectRef>
            <a:fontRef idx="minor">
              <a:schemeClr val="tx1"/>
            </a:fontRef>
          </p:style>
        </p:cxnSp>
        <p:cxnSp>
          <p:nvCxnSpPr>
            <p:cNvPr id="39" name="Conector recto 38">
              <a:extLst>
                <a:ext uri="{FF2B5EF4-FFF2-40B4-BE49-F238E27FC236}">
                  <a16:creationId xmlns:a16="http://schemas.microsoft.com/office/drawing/2014/main" id="{FC4194D8-B1A4-17AF-965E-7653F8873A2F}"/>
                </a:ext>
              </a:extLst>
            </p:cNvPr>
            <p:cNvCxnSpPr>
              <a:cxnSpLocks/>
            </p:cNvCxnSpPr>
            <p:nvPr/>
          </p:nvCxnSpPr>
          <p:spPr>
            <a:xfrm>
              <a:off x="118585" y="9631573"/>
              <a:ext cx="7607777" cy="0"/>
            </a:xfrm>
            <a:prstGeom prst="line">
              <a:avLst/>
            </a:prstGeom>
            <a:grpFill/>
            <a:ln>
              <a:solidFill>
                <a:srgbClr val="005432"/>
              </a:solidFill>
            </a:ln>
          </p:spPr>
          <p:style>
            <a:lnRef idx="3">
              <a:schemeClr val="accent5"/>
            </a:lnRef>
            <a:fillRef idx="0">
              <a:schemeClr val="accent5"/>
            </a:fillRef>
            <a:effectRef idx="2">
              <a:schemeClr val="accent5"/>
            </a:effectRef>
            <a:fontRef idx="minor">
              <a:schemeClr val="tx1"/>
            </a:fontRef>
          </p:style>
        </p:cxnSp>
      </p:grpSp>
      <p:sp>
        <p:nvSpPr>
          <p:cNvPr id="42" name="CuadroTexto 41">
            <a:extLst>
              <a:ext uri="{FF2B5EF4-FFF2-40B4-BE49-F238E27FC236}">
                <a16:creationId xmlns:a16="http://schemas.microsoft.com/office/drawing/2014/main" id="{21B44982-7C4F-709D-7C0F-513016E35DA7}"/>
              </a:ext>
            </a:extLst>
          </p:cNvPr>
          <p:cNvSpPr txBox="1"/>
          <p:nvPr/>
        </p:nvSpPr>
        <p:spPr>
          <a:xfrm>
            <a:off x="1401762" y="14301266"/>
            <a:ext cx="5561738" cy="461665"/>
          </a:xfrm>
          <a:prstGeom prst="rect">
            <a:avLst/>
          </a:prstGeom>
          <a:noFill/>
        </p:spPr>
        <p:txBody>
          <a:bodyPr wrap="square">
            <a:spAutoFit/>
          </a:bodyPr>
          <a:lstStyle/>
          <a:p>
            <a:pPr algn="ctr"/>
            <a:r>
              <a:rPr lang="es-ES" sz="1200" dirty="0"/>
              <a:t>Estructura terciaria de XylEnd1 </a:t>
            </a:r>
            <a:r>
              <a:rPr lang="es-ES" sz="1200" b="1" dirty="0"/>
              <a:t>(A) </a:t>
            </a:r>
            <a:r>
              <a:rPr lang="es-ES" sz="1200" dirty="0"/>
              <a:t>y comparación con la endolisina del fago AP3 de </a:t>
            </a:r>
            <a:r>
              <a:rPr lang="es-ES" sz="1200" i="1" dirty="0" err="1"/>
              <a:t>Burkholderia</a:t>
            </a:r>
            <a:r>
              <a:rPr lang="es-ES" sz="1200" i="1" dirty="0"/>
              <a:t> </a:t>
            </a:r>
            <a:r>
              <a:rPr lang="es-ES" sz="1200" i="1" dirty="0" err="1"/>
              <a:t>cepacia</a:t>
            </a:r>
            <a:r>
              <a:rPr lang="es-ES" sz="1200" i="1" dirty="0"/>
              <a:t> </a:t>
            </a:r>
            <a:r>
              <a:rPr lang="es-ES" sz="1200" b="1" dirty="0"/>
              <a:t>(B)</a:t>
            </a:r>
            <a:r>
              <a:rPr lang="es-ES" sz="1200" dirty="0"/>
              <a:t>. </a:t>
            </a:r>
          </a:p>
        </p:txBody>
      </p:sp>
      <p:sp>
        <p:nvSpPr>
          <p:cNvPr id="44" name="CuadroTexto 43">
            <a:extLst>
              <a:ext uri="{FF2B5EF4-FFF2-40B4-BE49-F238E27FC236}">
                <a16:creationId xmlns:a16="http://schemas.microsoft.com/office/drawing/2014/main" id="{D5E29BE7-A963-22FD-7AC2-F0796AC4EFA4}"/>
              </a:ext>
            </a:extLst>
          </p:cNvPr>
          <p:cNvSpPr txBox="1"/>
          <p:nvPr/>
        </p:nvSpPr>
        <p:spPr>
          <a:xfrm>
            <a:off x="247258" y="23386665"/>
            <a:ext cx="3542810" cy="1200329"/>
          </a:xfrm>
          <a:prstGeom prst="rect">
            <a:avLst/>
          </a:prstGeom>
          <a:noFill/>
        </p:spPr>
        <p:txBody>
          <a:bodyPr wrap="square">
            <a:spAutoFit/>
          </a:bodyPr>
          <a:lstStyle/>
          <a:p>
            <a:pPr algn="just"/>
            <a:r>
              <a:rPr lang="es-ES" sz="1200" dirty="0"/>
              <a:t>Pico de fluorescencia de células vivas de </a:t>
            </a:r>
            <a:r>
              <a:rPr lang="es-ES" sz="1200" i="1" dirty="0"/>
              <a:t>Xylella fastidiosa</a:t>
            </a:r>
            <a:r>
              <a:rPr lang="es-ES" sz="1200" dirty="0"/>
              <a:t> antes del tratamiento (línea de puntos azul) </a:t>
            </a:r>
            <a:r>
              <a:rPr lang="es-ES" sz="1200" b="1" dirty="0"/>
              <a:t>(C) </a:t>
            </a:r>
            <a:r>
              <a:rPr lang="es-ES" sz="1200" dirty="0"/>
              <a:t>y, tras la aplicación de XylEnd1 con desplazamiento fluorescente hacia la derecha (línea de puntos naranja), indicando células dañadas/muertas </a:t>
            </a:r>
            <a:r>
              <a:rPr lang="es-ES" sz="1200" b="1" dirty="0"/>
              <a:t>(D)</a:t>
            </a:r>
            <a:r>
              <a:rPr lang="es-ES" sz="1200" dirty="0"/>
              <a:t>.</a:t>
            </a:r>
          </a:p>
        </p:txBody>
      </p:sp>
      <p:sp>
        <p:nvSpPr>
          <p:cNvPr id="38" name="CuadroTexto 37">
            <a:extLst>
              <a:ext uri="{FF2B5EF4-FFF2-40B4-BE49-F238E27FC236}">
                <a16:creationId xmlns:a16="http://schemas.microsoft.com/office/drawing/2014/main" id="{357D6199-5129-559F-B27C-22336A57A00E}"/>
              </a:ext>
            </a:extLst>
          </p:cNvPr>
          <p:cNvSpPr txBox="1"/>
          <p:nvPr/>
        </p:nvSpPr>
        <p:spPr>
          <a:xfrm>
            <a:off x="106363" y="14763827"/>
            <a:ext cx="7739528" cy="1569660"/>
          </a:xfrm>
          <a:prstGeom prst="rect">
            <a:avLst/>
          </a:prstGeom>
          <a:noFill/>
        </p:spPr>
        <p:txBody>
          <a:bodyPr wrap="square">
            <a:spAutoFit/>
          </a:bodyPr>
          <a:lstStyle/>
          <a:p>
            <a:pPr algn="just"/>
            <a:r>
              <a:rPr lang="es-ES" sz="1600" dirty="0"/>
              <a:t>Aunque ambas son estructuralmente similares, la proteína AP3 (usada como modelo en la reconstrucción 3-D) posee un dominio de unión a substrato </a:t>
            </a:r>
            <a:r>
              <a:rPr lang="es-ES" sz="1600" b="1" dirty="0"/>
              <a:t>(B, en azul) </a:t>
            </a:r>
            <a:r>
              <a:rPr lang="es-ES" sz="1600" dirty="0"/>
              <a:t>parcialmente ausente en XylEnd1. El extremo de dicho dominio que aún permanece en XylEnd1 en </a:t>
            </a:r>
            <a:r>
              <a:rPr lang="es-ES" sz="1600" dirty="0" err="1"/>
              <a:t>Nt</a:t>
            </a:r>
            <a:r>
              <a:rPr lang="es-ES" sz="1600" dirty="0"/>
              <a:t> presenta propiedades hidrofóbicas. Se sospecha que ese fragmento, junto con la adición de la cola </a:t>
            </a:r>
            <a:r>
              <a:rPr lang="es-ES" sz="1600" dirty="0" err="1"/>
              <a:t>policatiónica</a:t>
            </a:r>
            <a:r>
              <a:rPr lang="es-ES" sz="1600" dirty="0"/>
              <a:t> incrementa la afinidad de nuestra endolisina por la superficie celular, lo que aumenta su actividad.</a:t>
            </a:r>
          </a:p>
        </p:txBody>
      </p:sp>
      <p:grpSp>
        <p:nvGrpSpPr>
          <p:cNvPr id="41" name="Grupo 40">
            <a:extLst>
              <a:ext uri="{FF2B5EF4-FFF2-40B4-BE49-F238E27FC236}">
                <a16:creationId xmlns:a16="http://schemas.microsoft.com/office/drawing/2014/main" id="{821FEE20-89B2-663D-5E43-6AF118336592}"/>
              </a:ext>
            </a:extLst>
          </p:cNvPr>
          <p:cNvGrpSpPr/>
          <p:nvPr/>
        </p:nvGrpSpPr>
        <p:grpSpPr>
          <a:xfrm>
            <a:off x="0" y="28571070"/>
            <a:ext cx="15300325" cy="2286817"/>
            <a:chOff x="-1" y="5835793"/>
            <a:chExt cx="15300325" cy="2715733"/>
          </a:xfrm>
          <a:solidFill>
            <a:schemeClr val="accent6">
              <a:lumMod val="40000"/>
              <a:lumOff val="60000"/>
            </a:schemeClr>
          </a:solidFill>
        </p:grpSpPr>
        <p:sp>
          <p:nvSpPr>
            <p:cNvPr id="43" name="Rectángulo 42">
              <a:extLst>
                <a:ext uri="{FF2B5EF4-FFF2-40B4-BE49-F238E27FC236}">
                  <a16:creationId xmlns:a16="http://schemas.microsoft.com/office/drawing/2014/main" id="{6890F91F-5A66-DC3F-9272-5B8F648EB45D}"/>
                </a:ext>
              </a:extLst>
            </p:cNvPr>
            <p:cNvSpPr/>
            <p:nvPr/>
          </p:nvSpPr>
          <p:spPr>
            <a:xfrm>
              <a:off x="-1" y="6398966"/>
              <a:ext cx="15300325" cy="21525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CuadroTexto 45">
              <a:extLst>
                <a:ext uri="{FF2B5EF4-FFF2-40B4-BE49-F238E27FC236}">
                  <a16:creationId xmlns:a16="http://schemas.microsoft.com/office/drawing/2014/main" id="{C2D3CA1D-30AB-F478-34CA-4747B8ADAA44}"/>
                </a:ext>
              </a:extLst>
            </p:cNvPr>
            <p:cNvSpPr txBox="1"/>
            <p:nvPr/>
          </p:nvSpPr>
          <p:spPr>
            <a:xfrm>
              <a:off x="86703" y="6555577"/>
              <a:ext cx="15163800" cy="1754416"/>
            </a:xfrm>
            <a:prstGeom prst="rect">
              <a:avLst/>
            </a:prstGeom>
            <a:grpFill/>
            <a:ln>
              <a:noFill/>
            </a:ln>
          </p:spPr>
          <p:txBody>
            <a:bodyPr wrap="square" rtlCol="0">
              <a:spAutoFit/>
            </a:bodyPr>
            <a:lstStyle/>
            <a:p>
              <a:pPr marL="285750" indent="-285750" algn="just">
                <a:buFont typeface="Arial" panose="020B0604020202020204" pitchFamily="34" charset="0"/>
                <a:buChar char="•"/>
              </a:pPr>
              <a:r>
                <a:rPr lang="es-ES" b="1" dirty="0"/>
                <a:t>Se han obtenido unas endolisinas de origen vírico que aplicadas en laboratorio a cultivos de </a:t>
              </a:r>
              <a:r>
                <a:rPr lang="es-ES" b="1" i="1" dirty="0"/>
                <a:t>Xylella fastidiosa </a:t>
              </a:r>
              <a:r>
                <a:rPr lang="es-ES" b="1" dirty="0"/>
                <a:t>consiguen reducir entre un 60 y un 90% el número de bacterias según las condiciones de crecimiento. </a:t>
              </a:r>
            </a:p>
            <a:p>
              <a:pPr marL="285750" indent="-285750" algn="just">
                <a:buFont typeface="Arial" panose="020B0604020202020204" pitchFamily="34" charset="0"/>
                <a:buChar char="•"/>
              </a:pPr>
              <a:r>
                <a:rPr lang="es-ES" b="1" dirty="0"/>
                <a:t>Se desarrolla un modelo dinámico que integra los elementos del patosistema, replicando la dinámica de infección de </a:t>
              </a:r>
              <a:r>
                <a:rPr lang="es-ES" b="1" i="1" dirty="0"/>
                <a:t>Xylella fastidiosa </a:t>
              </a:r>
              <a:r>
                <a:rPr lang="es-ES" b="1" dirty="0"/>
                <a:t>sobre una especie de interés económico e incluyendo la biología del resto de plantas y vegetales del sistema.</a:t>
              </a:r>
            </a:p>
            <a:p>
              <a:pPr marL="285750" indent="-285750" algn="just">
                <a:buFont typeface="Arial" panose="020B0604020202020204" pitchFamily="34" charset="0"/>
                <a:buChar char="•"/>
              </a:pPr>
              <a:r>
                <a:rPr lang="es-ES" b="1" dirty="0"/>
                <a:t>El modelo avala que una gestión de la epidemia por medio de control integrado seria lo más eficaz y saludable para el ecosistema.</a:t>
              </a:r>
            </a:p>
          </p:txBody>
        </p:sp>
        <p:sp>
          <p:nvSpPr>
            <p:cNvPr id="45" name="CuadroTexto 44">
              <a:extLst>
                <a:ext uri="{FF2B5EF4-FFF2-40B4-BE49-F238E27FC236}">
                  <a16:creationId xmlns:a16="http://schemas.microsoft.com/office/drawing/2014/main" id="{7F6D2CF4-824B-723A-E9BD-867A13259877}"/>
                </a:ext>
              </a:extLst>
            </p:cNvPr>
            <p:cNvSpPr txBox="1"/>
            <p:nvPr/>
          </p:nvSpPr>
          <p:spPr>
            <a:xfrm>
              <a:off x="793706" y="5835793"/>
              <a:ext cx="6463233" cy="621355"/>
            </a:xfrm>
            <a:prstGeom prst="rect">
              <a:avLst/>
            </a:prstGeom>
            <a:grpFill/>
            <a:ln w="38100">
              <a:solidFill>
                <a:srgbClr val="005432"/>
              </a:solidFill>
            </a:ln>
          </p:spPr>
          <p:txBody>
            <a:bodyPr wrap="square" rtlCol="0">
              <a:spAutoFit/>
            </a:bodyPr>
            <a:lstStyle/>
            <a:p>
              <a:pPr algn="ctr"/>
              <a:r>
                <a:rPr lang="es-ES" sz="2800" b="1" dirty="0">
                  <a:solidFill>
                    <a:srgbClr val="002013"/>
                  </a:solidFill>
                </a:rPr>
                <a:t>RESULTADOS DESTACADOS </a:t>
              </a:r>
            </a:p>
          </p:txBody>
        </p:sp>
      </p:grpSp>
      <p:sp>
        <p:nvSpPr>
          <p:cNvPr id="47" name="CuadroTexto 46">
            <a:extLst>
              <a:ext uri="{FF2B5EF4-FFF2-40B4-BE49-F238E27FC236}">
                <a16:creationId xmlns:a16="http://schemas.microsoft.com/office/drawing/2014/main" id="{BD01FCE9-7DA6-C399-FBA8-5156E1AB2284}"/>
              </a:ext>
            </a:extLst>
          </p:cNvPr>
          <p:cNvSpPr txBox="1"/>
          <p:nvPr/>
        </p:nvSpPr>
        <p:spPr>
          <a:xfrm>
            <a:off x="7958364" y="15599361"/>
            <a:ext cx="7025879" cy="830997"/>
          </a:xfrm>
          <a:prstGeom prst="rect">
            <a:avLst/>
          </a:prstGeom>
          <a:noFill/>
        </p:spPr>
        <p:txBody>
          <a:bodyPr wrap="square">
            <a:spAutoFit/>
          </a:bodyPr>
          <a:lstStyle/>
          <a:p>
            <a:pPr algn="ctr"/>
            <a:r>
              <a:rPr lang="es-ES" sz="1200" dirty="0"/>
              <a:t>Modelo dinámico en STELLA del patosistema de </a:t>
            </a:r>
            <a:r>
              <a:rPr lang="es-ES" sz="1200" i="1" dirty="0"/>
              <a:t>Xylella fastidiosa</a:t>
            </a:r>
            <a:r>
              <a:rPr lang="es-ES" sz="1200" dirty="0"/>
              <a:t>. Se compone de diferentes módulos: una población de almendros </a:t>
            </a:r>
            <a:r>
              <a:rPr lang="es-ES" sz="1200" i="1" dirty="0" err="1"/>
              <a:t>Prunus</a:t>
            </a:r>
            <a:r>
              <a:rPr lang="es-ES" sz="1200" i="1" dirty="0"/>
              <a:t> </a:t>
            </a:r>
            <a:r>
              <a:rPr lang="es-ES" sz="1200" i="1" dirty="0" err="1"/>
              <a:t>dulcis</a:t>
            </a:r>
            <a:r>
              <a:rPr lang="es-ES" sz="1200" i="1" dirty="0"/>
              <a:t> </a:t>
            </a:r>
            <a:r>
              <a:rPr lang="es-ES" sz="1200" b="1" dirty="0"/>
              <a:t>(E)</a:t>
            </a:r>
            <a:r>
              <a:rPr lang="es-ES" sz="1200" dirty="0"/>
              <a:t>, módulo ejemplo de plantas silvestres y ornamentales del ecosistema representado </a:t>
            </a:r>
            <a:r>
              <a:rPr lang="es-ES" sz="1200" b="1" dirty="0"/>
              <a:t>(F)</a:t>
            </a:r>
            <a:r>
              <a:rPr lang="es-ES" sz="1200" dirty="0"/>
              <a:t>, módulo económico </a:t>
            </a:r>
            <a:r>
              <a:rPr lang="es-ES" sz="1200" b="1" dirty="0"/>
              <a:t>(G)</a:t>
            </a:r>
            <a:r>
              <a:rPr lang="es-ES" sz="1200" dirty="0"/>
              <a:t> y módulo que representa a la población de insectos vectores </a:t>
            </a:r>
            <a:r>
              <a:rPr lang="es-ES" sz="1200" b="1" dirty="0"/>
              <a:t>(I)</a:t>
            </a:r>
            <a:r>
              <a:rPr lang="es-ES" sz="1200" dirty="0"/>
              <a:t>.</a:t>
            </a:r>
          </a:p>
        </p:txBody>
      </p:sp>
      <p:sp>
        <p:nvSpPr>
          <p:cNvPr id="48" name="CuadroTexto 47">
            <a:extLst>
              <a:ext uri="{FF2B5EF4-FFF2-40B4-BE49-F238E27FC236}">
                <a16:creationId xmlns:a16="http://schemas.microsoft.com/office/drawing/2014/main" id="{10E20142-CD3C-039D-B223-EDFF989C7C1A}"/>
              </a:ext>
            </a:extLst>
          </p:cNvPr>
          <p:cNvSpPr txBox="1"/>
          <p:nvPr/>
        </p:nvSpPr>
        <p:spPr>
          <a:xfrm>
            <a:off x="112321" y="18084402"/>
            <a:ext cx="321107" cy="369332"/>
          </a:xfrm>
          <a:prstGeom prst="rect">
            <a:avLst/>
          </a:prstGeom>
          <a:solidFill>
            <a:schemeClr val="bg1"/>
          </a:solidFill>
        </p:spPr>
        <p:txBody>
          <a:bodyPr wrap="square" rtlCol="0">
            <a:spAutoFit/>
          </a:bodyPr>
          <a:lstStyle/>
          <a:p>
            <a:pPr algn="ctr"/>
            <a:r>
              <a:rPr lang="es-ES" b="1" dirty="0">
                <a:solidFill>
                  <a:srgbClr val="002013"/>
                </a:solidFill>
              </a:rPr>
              <a:t>C</a:t>
            </a:r>
          </a:p>
        </p:txBody>
      </p:sp>
      <p:sp>
        <p:nvSpPr>
          <p:cNvPr id="49" name="CuadroTexto 48">
            <a:extLst>
              <a:ext uri="{FF2B5EF4-FFF2-40B4-BE49-F238E27FC236}">
                <a16:creationId xmlns:a16="http://schemas.microsoft.com/office/drawing/2014/main" id="{AA06FCAB-74FC-9AA1-3590-2042C2A2AB84}"/>
              </a:ext>
            </a:extLst>
          </p:cNvPr>
          <p:cNvSpPr txBox="1"/>
          <p:nvPr/>
        </p:nvSpPr>
        <p:spPr>
          <a:xfrm>
            <a:off x="86704" y="20661757"/>
            <a:ext cx="321107" cy="369332"/>
          </a:xfrm>
          <a:prstGeom prst="rect">
            <a:avLst/>
          </a:prstGeom>
          <a:solidFill>
            <a:schemeClr val="bg1"/>
          </a:solidFill>
        </p:spPr>
        <p:txBody>
          <a:bodyPr wrap="square" rtlCol="0">
            <a:spAutoFit/>
          </a:bodyPr>
          <a:lstStyle/>
          <a:p>
            <a:pPr algn="ctr"/>
            <a:r>
              <a:rPr lang="es-ES" b="1" dirty="0">
                <a:solidFill>
                  <a:srgbClr val="002013"/>
                </a:solidFill>
              </a:rPr>
              <a:t>D</a:t>
            </a:r>
          </a:p>
        </p:txBody>
      </p:sp>
      <p:sp>
        <p:nvSpPr>
          <p:cNvPr id="52" name="CuadroTexto 51">
            <a:extLst>
              <a:ext uri="{FF2B5EF4-FFF2-40B4-BE49-F238E27FC236}">
                <a16:creationId xmlns:a16="http://schemas.microsoft.com/office/drawing/2014/main" id="{4B9908A5-6767-6042-64AA-9D798C62E5FF}"/>
              </a:ext>
            </a:extLst>
          </p:cNvPr>
          <p:cNvSpPr txBox="1"/>
          <p:nvPr/>
        </p:nvSpPr>
        <p:spPr>
          <a:xfrm>
            <a:off x="7837315" y="10014264"/>
            <a:ext cx="321107" cy="369332"/>
          </a:xfrm>
          <a:prstGeom prst="rect">
            <a:avLst/>
          </a:prstGeom>
          <a:solidFill>
            <a:schemeClr val="bg1"/>
          </a:solidFill>
        </p:spPr>
        <p:txBody>
          <a:bodyPr wrap="square" rtlCol="0">
            <a:spAutoFit/>
          </a:bodyPr>
          <a:lstStyle/>
          <a:p>
            <a:pPr algn="ctr"/>
            <a:r>
              <a:rPr lang="es-ES" b="1" dirty="0"/>
              <a:t>E</a:t>
            </a:r>
          </a:p>
        </p:txBody>
      </p:sp>
      <p:sp>
        <p:nvSpPr>
          <p:cNvPr id="53" name="CuadroTexto 52">
            <a:extLst>
              <a:ext uri="{FF2B5EF4-FFF2-40B4-BE49-F238E27FC236}">
                <a16:creationId xmlns:a16="http://schemas.microsoft.com/office/drawing/2014/main" id="{9F0A0935-2DDF-A868-504A-CD076F6F00D3}"/>
              </a:ext>
            </a:extLst>
          </p:cNvPr>
          <p:cNvSpPr txBox="1"/>
          <p:nvPr/>
        </p:nvSpPr>
        <p:spPr>
          <a:xfrm>
            <a:off x="11583986" y="11388292"/>
            <a:ext cx="321107" cy="369332"/>
          </a:xfrm>
          <a:prstGeom prst="rect">
            <a:avLst/>
          </a:prstGeom>
          <a:solidFill>
            <a:schemeClr val="bg1"/>
          </a:solidFill>
        </p:spPr>
        <p:txBody>
          <a:bodyPr wrap="square" rtlCol="0">
            <a:spAutoFit/>
          </a:bodyPr>
          <a:lstStyle/>
          <a:p>
            <a:pPr algn="ctr"/>
            <a:r>
              <a:rPr lang="es-ES" b="1" dirty="0">
                <a:solidFill>
                  <a:srgbClr val="002013"/>
                </a:solidFill>
              </a:rPr>
              <a:t>G</a:t>
            </a:r>
          </a:p>
        </p:txBody>
      </p:sp>
      <p:sp>
        <p:nvSpPr>
          <p:cNvPr id="54" name="CuadroTexto 53">
            <a:extLst>
              <a:ext uri="{FF2B5EF4-FFF2-40B4-BE49-F238E27FC236}">
                <a16:creationId xmlns:a16="http://schemas.microsoft.com/office/drawing/2014/main" id="{0E8251DD-BD20-6D36-D309-E2FCD2EA8D82}"/>
              </a:ext>
            </a:extLst>
          </p:cNvPr>
          <p:cNvSpPr txBox="1"/>
          <p:nvPr/>
        </p:nvSpPr>
        <p:spPr>
          <a:xfrm>
            <a:off x="7958364" y="11420595"/>
            <a:ext cx="321107" cy="369332"/>
          </a:xfrm>
          <a:prstGeom prst="rect">
            <a:avLst/>
          </a:prstGeom>
          <a:solidFill>
            <a:schemeClr val="bg1"/>
          </a:solidFill>
        </p:spPr>
        <p:txBody>
          <a:bodyPr wrap="square" rtlCol="0">
            <a:spAutoFit/>
          </a:bodyPr>
          <a:lstStyle/>
          <a:p>
            <a:pPr algn="ctr"/>
            <a:r>
              <a:rPr lang="es-ES" b="1" dirty="0">
                <a:solidFill>
                  <a:srgbClr val="002013"/>
                </a:solidFill>
              </a:rPr>
              <a:t>F</a:t>
            </a:r>
          </a:p>
        </p:txBody>
      </p:sp>
      <p:sp>
        <p:nvSpPr>
          <p:cNvPr id="55" name="CuadroTexto 54">
            <a:extLst>
              <a:ext uri="{FF2B5EF4-FFF2-40B4-BE49-F238E27FC236}">
                <a16:creationId xmlns:a16="http://schemas.microsoft.com/office/drawing/2014/main" id="{24C9A186-EE4B-F1D4-987C-9A4267383146}"/>
              </a:ext>
            </a:extLst>
          </p:cNvPr>
          <p:cNvSpPr txBox="1"/>
          <p:nvPr/>
        </p:nvSpPr>
        <p:spPr>
          <a:xfrm>
            <a:off x="8049879" y="14668631"/>
            <a:ext cx="321107" cy="369332"/>
          </a:xfrm>
          <a:prstGeom prst="rect">
            <a:avLst/>
          </a:prstGeom>
          <a:solidFill>
            <a:schemeClr val="bg1"/>
          </a:solidFill>
        </p:spPr>
        <p:txBody>
          <a:bodyPr wrap="square" rtlCol="0">
            <a:spAutoFit/>
          </a:bodyPr>
          <a:lstStyle/>
          <a:p>
            <a:pPr algn="ctr"/>
            <a:r>
              <a:rPr lang="es-ES" b="1" dirty="0">
                <a:solidFill>
                  <a:srgbClr val="002013"/>
                </a:solidFill>
              </a:rPr>
              <a:t>I</a:t>
            </a:r>
          </a:p>
        </p:txBody>
      </p:sp>
      <p:sp>
        <p:nvSpPr>
          <p:cNvPr id="57" name="CuadroTexto 56">
            <a:extLst>
              <a:ext uri="{FF2B5EF4-FFF2-40B4-BE49-F238E27FC236}">
                <a16:creationId xmlns:a16="http://schemas.microsoft.com/office/drawing/2014/main" id="{5B6CC320-78A5-9902-4C70-CF2D43D378DE}"/>
              </a:ext>
            </a:extLst>
          </p:cNvPr>
          <p:cNvSpPr txBox="1"/>
          <p:nvPr/>
        </p:nvSpPr>
        <p:spPr>
          <a:xfrm>
            <a:off x="8127284" y="21284258"/>
            <a:ext cx="7025879" cy="461665"/>
          </a:xfrm>
          <a:prstGeom prst="rect">
            <a:avLst/>
          </a:prstGeom>
          <a:noFill/>
        </p:spPr>
        <p:txBody>
          <a:bodyPr wrap="square">
            <a:spAutoFit/>
          </a:bodyPr>
          <a:lstStyle/>
          <a:p>
            <a:pPr algn="ctr"/>
            <a:r>
              <a:rPr lang="es-ES" sz="1200" dirty="0"/>
              <a:t>Evolución del número de almendros productivos durante los 600 meses de simulación </a:t>
            </a:r>
            <a:r>
              <a:rPr lang="es-ES" sz="1200" b="1" dirty="0"/>
              <a:t>(J)</a:t>
            </a:r>
            <a:r>
              <a:rPr lang="es-ES" sz="1200" dirty="0"/>
              <a:t>, y número de almendros susceptibles, expuestos, infectados y muertos durante la simulación </a:t>
            </a:r>
            <a:r>
              <a:rPr lang="es-ES" sz="1200" b="1" dirty="0"/>
              <a:t>(K)</a:t>
            </a:r>
            <a:r>
              <a:rPr lang="es-ES" sz="1200" dirty="0"/>
              <a:t>. </a:t>
            </a:r>
          </a:p>
        </p:txBody>
      </p:sp>
      <p:sp>
        <p:nvSpPr>
          <p:cNvPr id="58" name="CuadroTexto 57">
            <a:extLst>
              <a:ext uri="{FF2B5EF4-FFF2-40B4-BE49-F238E27FC236}">
                <a16:creationId xmlns:a16="http://schemas.microsoft.com/office/drawing/2014/main" id="{90BF75F5-491C-F34A-7951-5302E3407625}"/>
              </a:ext>
            </a:extLst>
          </p:cNvPr>
          <p:cNvSpPr txBox="1"/>
          <p:nvPr/>
        </p:nvSpPr>
        <p:spPr>
          <a:xfrm>
            <a:off x="8049878" y="17650124"/>
            <a:ext cx="321107" cy="369332"/>
          </a:xfrm>
          <a:prstGeom prst="rect">
            <a:avLst/>
          </a:prstGeom>
          <a:solidFill>
            <a:schemeClr val="bg1"/>
          </a:solidFill>
        </p:spPr>
        <p:txBody>
          <a:bodyPr wrap="square" rtlCol="0">
            <a:spAutoFit/>
          </a:bodyPr>
          <a:lstStyle/>
          <a:p>
            <a:pPr algn="ctr"/>
            <a:r>
              <a:rPr lang="es-ES" b="1" dirty="0">
                <a:solidFill>
                  <a:srgbClr val="002013"/>
                </a:solidFill>
              </a:rPr>
              <a:t>J</a:t>
            </a:r>
          </a:p>
        </p:txBody>
      </p:sp>
      <p:sp>
        <p:nvSpPr>
          <p:cNvPr id="59" name="CuadroTexto 58">
            <a:extLst>
              <a:ext uri="{FF2B5EF4-FFF2-40B4-BE49-F238E27FC236}">
                <a16:creationId xmlns:a16="http://schemas.microsoft.com/office/drawing/2014/main" id="{4356DA23-B232-C305-F7C4-881F2A4472CF}"/>
              </a:ext>
            </a:extLst>
          </p:cNvPr>
          <p:cNvSpPr txBox="1"/>
          <p:nvPr/>
        </p:nvSpPr>
        <p:spPr>
          <a:xfrm>
            <a:off x="8049877" y="19467191"/>
            <a:ext cx="321107" cy="369332"/>
          </a:xfrm>
          <a:prstGeom prst="rect">
            <a:avLst/>
          </a:prstGeom>
          <a:solidFill>
            <a:schemeClr val="bg1"/>
          </a:solidFill>
        </p:spPr>
        <p:txBody>
          <a:bodyPr wrap="square" rtlCol="0">
            <a:spAutoFit/>
          </a:bodyPr>
          <a:lstStyle/>
          <a:p>
            <a:pPr algn="ctr"/>
            <a:r>
              <a:rPr lang="es-ES" b="1" dirty="0">
                <a:solidFill>
                  <a:srgbClr val="002013"/>
                </a:solidFill>
              </a:rPr>
              <a:t>K</a:t>
            </a:r>
          </a:p>
        </p:txBody>
      </p:sp>
      <p:sp>
        <p:nvSpPr>
          <p:cNvPr id="60" name="CuadroTexto 59">
            <a:extLst>
              <a:ext uri="{FF2B5EF4-FFF2-40B4-BE49-F238E27FC236}">
                <a16:creationId xmlns:a16="http://schemas.microsoft.com/office/drawing/2014/main" id="{DAD6CD2B-4B4A-2E17-65B6-949B65D99173}"/>
              </a:ext>
            </a:extLst>
          </p:cNvPr>
          <p:cNvSpPr txBox="1"/>
          <p:nvPr/>
        </p:nvSpPr>
        <p:spPr>
          <a:xfrm>
            <a:off x="8118917" y="26026329"/>
            <a:ext cx="7025879" cy="461665"/>
          </a:xfrm>
          <a:prstGeom prst="rect">
            <a:avLst/>
          </a:prstGeom>
          <a:noFill/>
        </p:spPr>
        <p:txBody>
          <a:bodyPr wrap="square">
            <a:spAutoFit/>
          </a:bodyPr>
          <a:lstStyle/>
          <a:p>
            <a:pPr algn="ctr"/>
            <a:r>
              <a:rPr lang="es-ES" sz="1200" dirty="0"/>
              <a:t>Evolución del número de almendros productivos durante los 600 meses de simulación según los escenarios de gestión planteados para el control de </a:t>
            </a:r>
            <a:r>
              <a:rPr lang="es-ES" sz="1200" i="1" dirty="0"/>
              <a:t>Xylella fastidiosa </a:t>
            </a:r>
            <a:r>
              <a:rPr lang="es-ES" sz="1200" b="1" dirty="0"/>
              <a:t>(L)</a:t>
            </a:r>
            <a:r>
              <a:rPr lang="es-ES" sz="1200" dirty="0"/>
              <a:t>.</a:t>
            </a:r>
          </a:p>
        </p:txBody>
      </p:sp>
      <p:sp>
        <p:nvSpPr>
          <p:cNvPr id="61" name="CuadroTexto 60">
            <a:extLst>
              <a:ext uri="{FF2B5EF4-FFF2-40B4-BE49-F238E27FC236}">
                <a16:creationId xmlns:a16="http://schemas.microsoft.com/office/drawing/2014/main" id="{FD430C2F-36E9-4051-2C6A-F88180C951B1}"/>
              </a:ext>
            </a:extLst>
          </p:cNvPr>
          <p:cNvSpPr txBox="1"/>
          <p:nvPr/>
        </p:nvSpPr>
        <p:spPr>
          <a:xfrm>
            <a:off x="7977090" y="23379352"/>
            <a:ext cx="321107" cy="369332"/>
          </a:xfrm>
          <a:prstGeom prst="rect">
            <a:avLst/>
          </a:prstGeom>
          <a:solidFill>
            <a:schemeClr val="bg1"/>
          </a:solidFill>
        </p:spPr>
        <p:txBody>
          <a:bodyPr wrap="square" rtlCol="0">
            <a:spAutoFit/>
          </a:bodyPr>
          <a:lstStyle/>
          <a:p>
            <a:pPr algn="ctr"/>
            <a:r>
              <a:rPr lang="es-ES" b="1" dirty="0">
                <a:solidFill>
                  <a:srgbClr val="002013"/>
                </a:solidFill>
              </a:rPr>
              <a:t>L</a:t>
            </a:r>
          </a:p>
        </p:txBody>
      </p:sp>
      <p:sp>
        <p:nvSpPr>
          <p:cNvPr id="62" name="CuadroTexto 61">
            <a:extLst>
              <a:ext uri="{FF2B5EF4-FFF2-40B4-BE49-F238E27FC236}">
                <a16:creationId xmlns:a16="http://schemas.microsoft.com/office/drawing/2014/main" id="{799E2F68-BDEA-E9A1-FD37-C2F8D5115748}"/>
              </a:ext>
            </a:extLst>
          </p:cNvPr>
          <p:cNvSpPr txBox="1"/>
          <p:nvPr/>
        </p:nvSpPr>
        <p:spPr>
          <a:xfrm>
            <a:off x="1734732" y="11140347"/>
            <a:ext cx="321107" cy="369332"/>
          </a:xfrm>
          <a:prstGeom prst="rect">
            <a:avLst/>
          </a:prstGeom>
          <a:solidFill>
            <a:schemeClr val="bg1"/>
          </a:solidFill>
        </p:spPr>
        <p:txBody>
          <a:bodyPr wrap="square" rtlCol="0">
            <a:spAutoFit/>
          </a:bodyPr>
          <a:lstStyle/>
          <a:p>
            <a:pPr algn="ctr"/>
            <a:r>
              <a:rPr lang="es-ES" b="1" dirty="0">
                <a:solidFill>
                  <a:srgbClr val="002013"/>
                </a:solidFill>
              </a:rPr>
              <a:t>A</a:t>
            </a:r>
          </a:p>
        </p:txBody>
      </p:sp>
      <p:sp>
        <p:nvSpPr>
          <p:cNvPr id="63" name="CuadroTexto 62">
            <a:extLst>
              <a:ext uri="{FF2B5EF4-FFF2-40B4-BE49-F238E27FC236}">
                <a16:creationId xmlns:a16="http://schemas.microsoft.com/office/drawing/2014/main" id="{730578C1-C697-C0E9-957D-50965BDE6E3F}"/>
              </a:ext>
            </a:extLst>
          </p:cNvPr>
          <p:cNvSpPr txBox="1"/>
          <p:nvPr/>
        </p:nvSpPr>
        <p:spPr>
          <a:xfrm>
            <a:off x="3864696" y="11117559"/>
            <a:ext cx="321107" cy="369332"/>
          </a:xfrm>
          <a:prstGeom prst="rect">
            <a:avLst/>
          </a:prstGeom>
          <a:solidFill>
            <a:schemeClr val="bg1"/>
          </a:solidFill>
        </p:spPr>
        <p:txBody>
          <a:bodyPr wrap="square" rtlCol="0">
            <a:spAutoFit/>
          </a:bodyPr>
          <a:lstStyle/>
          <a:p>
            <a:pPr algn="ctr"/>
            <a:r>
              <a:rPr lang="es-ES" b="1" dirty="0">
                <a:solidFill>
                  <a:srgbClr val="002013"/>
                </a:solidFill>
              </a:rPr>
              <a:t>B</a:t>
            </a:r>
          </a:p>
        </p:txBody>
      </p:sp>
      <p:cxnSp>
        <p:nvCxnSpPr>
          <p:cNvPr id="51" name="Conector recto 50">
            <a:extLst>
              <a:ext uri="{FF2B5EF4-FFF2-40B4-BE49-F238E27FC236}">
                <a16:creationId xmlns:a16="http://schemas.microsoft.com/office/drawing/2014/main" id="{0F44CD55-B368-6F3C-C632-805AB30AA99C}"/>
              </a:ext>
            </a:extLst>
          </p:cNvPr>
          <p:cNvCxnSpPr/>
          <p:nvPr/>
        </p:nvCxnSpPr>
        <p:spPr>
          <a:xfrm>
            <a:off x="15080" y="30835400"/>
            <a:ext cx="15300325" cy="0"/>
          </a:xfrm>
          <a:prstGeom prst="line">
            <a:avLst/>
          </a:prstGeom>
          <a:ln>
            <a:solidFill>
              <a:srgbClr val="005432"/>
            </a:solidFill>
          </a:ln>
          <a:scene3d>
            <a:camera prst="orthographicFront"/>
            <a:lightRig rig="threePt" dir="t"/>
          </a:scene3d>
          <a:sp3d>
            <a:bevelT/>
          </a:sp3d>
        </p:spPr>
        <p:style>
          <a:lnRef idx="3">
            <a:schemeClr val="accent5"/>
          </a:lnRef>
          <a:fillRef idx="0">
            <a:schemeClr val="accent5"/>
          </a:fillRef>
          <a:effectRef idx="2">
            <a:schemeClr val="accent5"/>
          </a:effectRef>
          <a:fontRef idx="minor">
            <a:schemeClr val="tx1"/>
          </a:fontRef>
        </p:style>
      </p:cxnSp>
      <p:grpSp>
        <p:nvGrpSpPr>
          <p:cNvPr id="30" name="Grupo 29">
            <a:extLst>
              <a:ext uri="{FF2B5EF4-FFF2-40B4-BE49-F238E27FC236}">
                <a16:creationId xmlns:a16="http://schemas.microsoft.com/office/drawing/2014/main" id="{7816AFAA-BDF0-62EC-78A4-BF7538820BBA}"/>
              </a:ext>
            </a:extLst>
          </p:cNvPr>
          <p:cNvGrpSpPr/>
          <p:nvPr/>
        </p:nvGrpSpPr>
        <p:grpSpPr>
          <a:xfrm>
            <a:off x="439487" y="25282120"/>
            <a:ext cx="7375095" cy="3037476"/>
            <a:chOff x="118585" y="7026574"/>
            <a:chExt cx="7607777" cy="2604999"/>
          </a:xfrm>
          <a:solidFill>
            <a:srgbClr val="EAD0F0"/>
          </a:solidFill>
        </p:grpSpPr>
        <p:sp>
          <p:nvSpPr>
            <p:cNvPr id="56" name="Rectángulo 55">
              <a:extLst>
                <a:ext uri="{FF2B5EF4-FFF2-40B4-BE49-F238E27FC236}">
                  <a16:creationId xmlns:a16="http://schemas.microsoft.com/office/drawing/2014/main" id="{B7A53DCC-FF97-B486-7E38-37196BE3EB99}"/>
                </a:ext>
              </a:extLst>
            </p:cNvPr>
            <p:cNvSpPr/>
            <p:nvPr/>
          </p:nvSpPr>
          <p:spPr>
            <a:xfrm>
              <a:off x="118586" y="7026574"/>
              <a:ext cx="7607776" cy="260499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CuadroTexto 63">
              <a:extLst>
                <a:ext uri="{FF2B5EF4-FFF2-40B4-BE49-F238E27FC236}">
                  <a16:creationId xmlns:a16="http://schemas.microsoft.com/office/drawing/2014/main" id="{0151EC80-F84B-55C8-697B-5397E69013AC}"/>
                </a:ext>
              </a:extLst>
            </p:cNvPr>
            <p:cNvSpPr txBox="1"/>
            <p:nvPr/>
          </p:nvSpPr>
          <p:spPr>
            <a:xfrm>
              <a:off x="190722" y="7203829"/>
              <a:ext cx="7388783" cy="2401993"/>
            </a:xfrm>
            <a:prstGeom prst="rect">
              <a:avLst/>
            </a:prstGeom>
            <a:grpFill/>
          </p:spPr>
          <p:txBody>
            <a:bodyPr wrap="square" rtlCol="0">
              <a:spAutoFit/>
            </a:bodyPr>
            <a:lstStyle/>
            <a:p>
              <a:pPr marL="342900" indent="-342900" algn="just">
                <a:buAutoNum type="arabicPeriod"/>
              </a:pPr>
              <a:r>
                <a:rPr lang="es-ES" sz="1600" dirty="0"/>
                <a:t>La endolisina </a:t>
              </a:r>
              <a:r>
                <a:rPr lang="es-ES" sz="1600" b="1" dirty="0"/>
                <a:t>XylEnd1 </a:t>
              </a:r>
              <a:r>
                <a:rPr lang="es-ES" sz="1600" dirty="0"/>
                <a:t>modificada permitiría un tratamiento de control integrado que ofrece la posibilidad de </a:t>
              </a:r>
              <a:r>
                <a:rPr lang="es-ES" sz="1600" b="1" dirty="0"/>
                <a:t>proteger cultivos y ecosistemas </a:t>
              </a:r>
              <a:r>
                <a:rPr lang="es-ES" sz="1600" dirty="0"/>
                <a:t>frente a la problemática causada por </a:t>
              </a:r>
              <a:r>
                <a:rPr lang="es-ES" sz="1600" i="1" dirty="0"/>
                <a:t>Xylella fastidiosa</a:t>
              </a:r>
              <a:r>
                <a:rPr lang="es-ES" sz="1600" dirty="0"/>
                <a:t>.</a:t>
              </a:r>
            </a:p>
            <a:p>
              <a:pPr marL="342900" indent="-342900" algn="just">
                <a:buAutoNum type="arabicPeriod"/>
              </a:pPr>
              <a:endParaRPr lang="es-ES" sz="1600" dirty="0"/>
            </a:p>
            <a:p>
              <a:pPr marL="342900" indent="-342900" algn="just">
                <a:buAutoNum type="arabicPeriod"/>
              </a:pPr>
              <a:r>
                <a:rPr lang="es-ES" sz="1600" dirty="0"/>
                <a:t>La </a:t>
              </a:r>
              <a:r>
                <a:rPr lang="es-ES" sz="1600" b="1" dirty="0"/>
                <a:t>adaptabilidad</a:t>
              </a:r>
              <a:r>
                <a:rPr lang="es-ES" sz="1600" dirty="0"/>
                <a:t> del </a:t>
              </a:r>
              <a:r>
                <a:rPr lang="es-ES" sz="1600" b="1" dirty="0"/>
                <a:t>modelo</a:t>
              </a:r>
              <a:r>
                <a:rPr lang="es-ES" sz="1600" dirty="0"/>
                <a:t> dinámico permitiría, previa modificación de sus parámetros, usarse en cualquier lugar, especie de interés económico y simulación y comparación de estrategias de gestión. Todo esto lo convierte en una importante </a:t>
              </a:r>
              <a:r>
                <a:rPr lang="es-ES" sz="1600" b="1" dirty="0"/>
                <a:t>herramienta de ayuda en la toma de decisiones.</a:t>
              </a:r>
            </a:p>
            <a:p>
              <a:pPr marL="342900" indent="-342900" algn="just">
                <a:buAutoNum type="arabicPeriod"/>
              </a:pPr>
              <a:endParaRPr lang="es-ES" sz="1600" b="1" dirty="0"/>
            </a:p>
            <a:p>
              <a:pPr algn="ctr"/>
              <a:r>
                <a:rPr lang="es-ES" sz="1600" dirty="0"/>
                <a:t>Las </a:t>
              </a:r>
              <a:r>
                <a:rPr lang="es-ES" sz="1600" b="1" dirty="0"/>
                <a:t>patentes</a:t>
              </a:r>
              <a:r>
                <a:rPr lang="es-ES" sz="1600" dirty="0"/>
                <a:t> de las endolisinas y del modelo dinámico están consideradas.</a:t>
              </a:r>
            </a:p>
          </p:txBody>
        </p:sp>
        <p:cxnSp>
          <p:nvCxnSpPr>
            <p:cNvPr id="67" name="Conector recto 66">
              <a:extLst>
                <a:ext uri="{FF2B5EF4-FFF2-40B4-BE49-F238E27FC236}">
                  <a16:creationId xmlns:a16="http://schemas.microsoft.com/office/drawing/2014/main" id="{E8876F32-95D7-1E28-50FF-66AB819CC3D4}"/>
                </a:ext>
              </a:extLst>
            </p:cNvPr>
            <p:cNvCxnSpPr>
              <a:cxnSpLocks/>
            </p:cNvCxnSpPr>
            <p:nvPr/>
          </p:nvCxnSpPr>
          <p:spPr>
            <a:xfrm>
              <a:off x="118585" y="7031847"/>
              <a:ext cx="7607777" cy="0"/>
            </a:xfrm>
            <a:prstGeom prst="line">
              <a:avLst/>
            </a:prstGeom>
            <a:grpFill/>
            <a:ln>
              <a:solidFill>
                <a:srgbClr val="005432"/>
              </a:solidFill>
            </a:ln>
          </p:spPr>
          <p:style>
            <a:lnRef idx="3">
              <a:schemeClr val="accent5"/>
            </a:lnRef>
            <a:fillRef idx="0">
              <a:schemeClr val="accent5"/>
            </a:fillRef>
            <a:effectRef idx="2">
              <a:schemeClr val="accent5"/>
            </a:effectRef>
            <a:fontRef idx="minor">
              <a:schemeClr val="tx1"/>
            </a:fontRef>
          </p:style>
        </p:cxnSp>
        <p:cxnSp>
          <p:nvCxnSpPr>
            <p:cNvPr id="68" name="Conector recto 67">
              <a:extLst>
                <a:ext uri="{FF2B5EF4-FFF2-40B4-BE49-F238E27FC236}">
                  <a16:creationId xmlns:a16="http://schemas.microsoft.com/office/drawing/2014/main" id="{47774CF2-1A62-95E3-E281-DE58FE208D0C}"/>
                </a:ext>
              </a:extLst>
            </p:cNvPr>
            <p:cNvCxnSpPr>
              <a:cxnSpLocks/>
            </p:cNvCxnSpPr>
            <p:nvPr/>
          </p:nvCxnSpPr>
          <p:spPr>
            <a:xfrm>
              <a:off x="118585" y="9631573"/>
              <a:ext cx="7607777" cy="0"/>
            </a:xfrm>
            <a:prstGeom prst="line">
              <a:avLst/>
            </a:prstGeom>
            <a:grpFill/>
            <a:ln>
              <a:solidFill>
                <a:srgbClr val="005432"/>
              </a:solidFill>
            </a:ln>
          </p:spPr>
          <p:style>
            <a:lnRef idx="3">
              <a:schemeClr val="accent5"/>
            </a:lnRef>
            <a:fillRef idx="0">
              <a:schemeClr val="accent5"/>
            </a:fillRef>
            <a:effectRef idx="2">
              <a:schemeClr val="accent5"/>
            </a:effectRef>
            <a:fontRef idx="minor">
              <a:schemeClr val="tx1"/>
            </a:fontRef>
          </p:style>
        </p:cxnSp>
      </p:grpSp>
      <p:sp>
        <p:nvSpPr>
          <p:cNvPr id="69" name="CuadroTexto 68">
            <a:extLst>
              <a:ext uri="{FF2B5EF4-FFF2-40B4-BE49-F238E27FC236}">
                <a16:creationId xmlns:a16="http://schemas.microsoft.com/office/drawing/2014/main" id="{F91F848C-34FD-4711-D271-E75B69F7FFF4}"/>
              </a:ext>
            </a:extLst>
          </p:cNvPr>
          <p:cNvSpPr txBox="1"/>
          <p:nvPr/>
        </p:nvSpPr>
        <p:spPr>
          <a:xfrm>
            <a:off x="984488" y="24627778"/>
            <a:ext cx="6266328" cy="830997"/>
          </a:xfrm>
          <a:prstGeom prst="rect">
            <a:avLst/>
          </a:prstGeom>
          <a:solidFill>
            <a:srgbClr val="EAD0F0"/>
          </a:solidFill>
          <a:ln w="28575">
            <a:solidFill>
              <a:srgbClr val="005432"/>
            </a:solidFill>
          </a:ln>
        </p:spPr>
        <p:txBody>
          <a:bodyPr wrap="square" rtlCol="0">
            <a:spAutoFit/>
          </a:bodyPr>
          <a:lstStyle/>
          <a:p>
            <a:pPr algn="ctr"/>
            <a:r>
              <a:rPr lang="es-ES" sz="2400" b="1" dirty="0">
                <a:solidFill>
                  <a:srgbClr val="002013"/>
                </a:solidFill>
              </a:rPr>
              <a:t>APLICABILIDAD Y RESULTADOS </a:t>
            </a:r>
          </a:p>
          <a:p>
            <a:pPr algn="ctr"/>
            <a:r>
              <a:rPr lang="es-ES" sz="2400" b="1" dirty="0">
                <a:solidFill>
                  <a:srgbClr val="002013"/>
                </a:solidFill>
              </a:rPr>
              <a:t>POTENCIALMENTE TRANSFERIBLES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2535</TotalTime>
  <Words>1276</Words>
  <Application>Microsoft Office PowerPoint</Application>
  <PresentationFormat>Personalizado</PresentationFormat>
  <Paragraphs>48</Paragraphs>
  <Slides>1</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vt:i4>
      </vt:variant>
    </vt:vector>
  </HeadingPairs>
  <TitlesOfParts>
    <vt:vector size="6" baseType="lpstr">
      <vt:lpstr>Aptos</vt:lpstr>
      <vt:lpstr>Arial</vt:lpstr>
      <vt:lpstr>Calibri</vt:lpstr>
      <vt:lpstr>Tahoma</vt:lpstr>
      <vt:lpstr>Office Theme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AGROALNEXT PLANTILLA rollup-2024</dc:title>
  <dc:creator>Formatika</dc:creator>
  <cp:lastModifiedBy>Jesús García Martínez</cp:lastModifiedBy>
  <cp:revision>37</cp:revision>
  <dcterms:created xsi:type="dcterms:W3CDTF">2024-10-30T21:15:56Z</dcterms:created>
  <dcterms:modified xsi:type="dcterms:W3CDTF">2024-12-18T11:23:34Z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2024-09-18T00:00:00Z</vt:filetime>
  </property>
  <property fmtid="{D5CDD505-2E9C-101B-9397-08002B2CF9AE}" pid="3" name="Creator">
    <vt:lpwstr>Adobe Illustrator 28.0 (Macintosh)</vt:lpwstr>
  </property>
  <property fmtid="{D5CDD505-2E9C-101B-9397-08002B2CF9AE}" pid="4" name="CreatorVersion">
    <vt:lpwstr>21.0.0</vt:lpwstr>
  </property>
  <property fmtid="{D5CDD505-2E9C-101B-9397-08002B2CF9AE}" pid="5" name="GTS_PDFXConformance">
    <vt:lpwstr>PDF/X-1a:2001</vt:lpwstr>
  </property>
  <property fmtid="{D5CDD505-2E9C-101B-9397-08002B2CF9AE}" pid="6" name="GTS_PDFXVersion">
    <vt:lpwstr>PDF/X-1:2001</vt:lpwstr>
  </property>
  <property fmtid="{D5CDD505-2E9C-101B-9397-08002B2CF9AE}" pid="7" name="LastSaved">
    <vt:filetime>2024-10-30T00:00:00Z</vt:filetime>
  </property>
  <property fmtid="{D5CDD505-2E9C-101B-9397-08002B2CF9AE}" pid="8" name="Producer">
    <vt:lpwstr>Adobe PDF library 17.00</vt:lpwstr>
  </property>
</Properties>
</file>