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8674100" cy="20104100"/>
  <p:notesSz cx="8674100" cy="20104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121"/>
    <a:srgbClr val="3C563B"/>
    <a:srgbClr val="202E20"/>
    <a:srgbClr val="2B3E2B"/>
    <a:srgbClr val="5B7F57"/>
    <a:srgbClr val="727F62"/>
    <a:srgbClr val="B7CC9C"/>
    <a:srgbClr val="F9FFED"/>
    <a:srgbClr val="31452F"/>
    <a:srgbClr val="4D6C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9"/>
  </p:normalViewPr>
  <p:slideViewPr>
    <p:cSldViewPr>
      <p:cViewPr>
        <p:scale>
          <a:sx n="96" d="100"/>
          <a:sy n="96" d="100"/>
        </p:scale>
        <p:origin x="2224" y="1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759200" cy="1008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913313" y="0"/>
            <a:ext cx="3759200" cy="1008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E2258-D38C-2843-9389-AC1ACB22B1AF}" type="datetimeFigureOut">
              <a:rPr lang="es-ES" smtClean="0"/>
              <a:t>17/2/25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873375" y="2513013"/>
            <a:ext cx="2927350" cy="6784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866775" y="9675813"/>
            <a:ext cx="6940550" cy="79152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9096038"/>
            <a:ext cx="3759200" cy="1008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913313" y="19096038"/>
            <a:ext cx="3759200" cy="1008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36413-1806-CA4C-8C69-F94D015AEB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5258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36413-1806-CA4C-8C69-F94D015AEB1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011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1033" y="6232271"/>
            <a:ext cx="7378382" cy="42218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2067" y="11258296"/>
            <a:ext cx="6076315" cy="5026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34022" y="4623943"/>
            <a:ext cx="3775995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470431" y="4623943"/>
            <a:ext cx="3775995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68338" y="17229797"/>
            <a:ext cx="1645285" cy="482600"/>
          </a:xfrm>
          <a:custGeom>
            <a:avLst/>
            <a:gdLst/>
            <a:ahLst/>
            <a:cxnLst/>
            <a:rect l="l" t="t" r="r" b="b"/>
            <a:pathLst>
              <a:path w="1645285" h="482600">
                <a:moveTo>
                  <a:pt x="157810" y="339725"/>
                </a:moveTo>
                <a:lnTo>
                  <a:pt x="142049" y="246913"/>
                </a:lnTo>
                <a:lnTo>
                  <a:pt x="136271" y="212864"/>
                </a:lnTo>
                <a:lnTo>
                  <a:pt x="113436" y="78333"/>
                </a:lnTo>
                <a:lnTo>
                  <a:pt x="101892" y="10312"/>
                </a:lnTo>
                <a:lnTo>
                  <a:pt x="101892" y="212864"/>
                </a:lnTo>
                <a:lnTo>
                  <a:pt x="55918" y="212864"/>
                </a:lnTo>
                <a:lnTo>
                  <a:pt x="78905" y="78333"/>
                </a:lnTo>
                <a:lnTo>
                  <a:pt x="101892" y="212864"/>
                </a:lnTo>
                <a:lnTo>
                  <a:pt x="101892" y="10312"/>
                </a:lnTo>
                <a:lnTo>
                  <a:pt x="100190" y="279"/>
                </a:lnTo>
                <a:lnTo>
                  <a:pt x="57619" y="279"/>
                </a:lnTo>
                <a:lnTo>
                  <a:pt x="0" y="339725"/>
                </a:lnTo>
                <a:lnTo>
                  <a:pt x="34340" y="339725"/>
                </a:lnTo>
                <a:lnTo>
                  <a:pt x="50241" y="246913"/>
                </a:lnTo>
                <a:lnTo>
                  <a:pt x="107289" y="246913"/>
                </a:lnTo>
                <a:lnTo>
                  <a:pt x="123177" y="339725"/>
                </a:lnTo>
                <a:lnTo>
                  <a:pt x="157810" y="339725"/>
                </a:lnTo>
                <a:close/>
              </a:path>
              <a:path w="1645285" h="482600">
                <a:moveTo>
                  <a:pt x="332676" y="75209"/>
                </a:moveTo>
                <a:lnTo>
                  <a:pt x="326796" y="46024"/>
                </a:lnTo>
                <a:lnTo>
                  <a:pt x="310819" y="22212"/>
                </a:lnTo>
                <a:lnTo>
                  <a:pt x="287172" y="6159"/>
                </a:lnTo>
                <a:lnTo>
                  <a:pt x="258305" y="279"/>
                </a:lnTo>
                <a:lnTo>
                  <a:pt x="229120" y="6159"/>
                </a:lnTo>
                <a:lnTo>
                  <a:pt x="205308" y="22212"/>
                </a:lnTo>
                <a:lnTo>
                  <a:pt x="189268" y="46024"/>
                </a:lnTo>
                <a:lnTo>
                  <a:pt x="183388" y="75209"/>
                </a:lnTo>
                <a:lnTo>
                  <a:pt x="183388" y="267639"/>
                </a:lnTo>
                <a:lnTo>
                  <a:pt x="190233" y="296024"/>
                </a:lnTo>
                <a:lnTo>
                  <a:pt x="206616" y="318897"/>
                </a:lnTo>
                <a:lnTo>
                  <a:pt x="230200" y="334162"/>
                </a:lnTo>
                <a:lnTo>
                  <a:pt x="258597" y="339725"/>
                </a:lnTo>
                <a:lnTo>
                  <a:pt x="260578" y="339725"/>
                </a:lnTo>
                <a:lnTo>
                  <a:pt x="288124" y="333248"/>
                </a:lnTo>
                <a:lnTo>
                  <a:pt x="310680" y="317728"/>
                </a:lnTo>
                <a:lnTo>
                  <a:pt x="326199" y="295186"/>
                </a:lnTo>
                <a:lnTo>
                  <a:pt x="332676" y="267639"/>
                </a:lnTo>
                <a:lnTo>
                  <a:pt x="332676" y="147866"/>
                </a:lnTo>
                <a:lnTo>
                  <a:pt x="258305" y="147866"/>
                </a:lnTo>
                <a:lnTo>
                  <a:pt x="258305" y="181927"/>
                </a:lnTo>
                <a:lnTo>
                  <a:pt x="298615" y="181927"/>
                </a:lnTo>
                <a:lnTo>
                  <a:pt x="298615" y="267068"/>
                </a:lnTo>
                <a:lnTo>
                  <a:pt x="294944" y="282232"/>
                </a:lnTo>
                <a:lnTo>
                  <a:pt x="286308" y="294347"/>
                </a:lnTo>
                <a:lnTo>
                  <a:pt x="273672" y="302463"/>
                </a:lnTo>
                <a:lnTo>
                  <a:pt x="258025" y="305663"/>
                </a:lnTo>
                <a:lnTo>
                  <a:pt x="242862" y="302666"/>
                </a:lnTo>
                <a:lnTo>
                  <a:pt x="230174" y="294462"/>
                </a:lnTo>
                <a:lnTo>
                  <a:pt x="221272" y="282206"/>
                </a:lnTo>
                <a:lnTo>
                  <a:pt x="217436" y="267068"/>
                </a:lnTo>
                <a:lnTo>
                  <a:pt x="217436" y="75209"/>
                </a:lnTo>
                <a:lnTo>
                  <a:pt x="220637" y="59245"/>
                </a:lnTo>
                <a:lnTo>
                  <a:pt x="229362" y="46253"/>
                </a:lnTo>
                <a:lnTo>
                  <a:pt x="242341" y="37528"/>
                </a:lnTo>
                <a:lnTo>
                  <a:pt x="258305" y="34340"/>
                </a:lnTo>
                <a:lnTo>
                  <a:pt x="273951" y="37528"/>
                </a:lnTo>
                <a:lnTo>
                  <a:pt x="286766" y="46253"/>
                </a:lnTo>
                <a:lnTo>
                  <a:pt x="295427" y="59245"/>
                </a:lnTo>
                <a:lnTo>
                  <a:pt x="298615" y="75209"/>
                </a:lnTo>
                <a:lnTo>
                  <a:pt x="298615" y="118922"/>
                </a:lnTo>
                <a:lnTo>
                  <a:pt x="332676" y="118922"/>
                </a:lnTo>
                <a:lnTo>
                  <a:pt x="332676" y="75209"/>
                </a:lnTo>
                <a:close/>
              </a:path>
              <a:path w="1645285" h="482600">
                <a:moveTo>
                  <a:pt x="521728" y="68681"/>
                </a:moveTo>
                <a:lnTo>
                  <a:pt x="514096" y="41757"/>
                </a:lnTo>
                <a:lnTo>
                  <a:pt x="508469" y="34340"/>
                </a:lnTo>
                <a:lnTo>
                  <a:pt x="497713" y="20154"/>
                </a:lnTo>
                <a:lnTo>
                  <a:pt x="487667" y="13893"/>
                </a:lnTo>
                <a:lnTo>
                  <a:pt x="487667" y="70383"/>
                </a:lnTo>
                <a:lnTo>
                  <a:pt x="487667" y="138506"/>
                </a:lnTo>
                <a:lnTo>
                  <a:pt x="483285" y="152920"/>
                </a:lnTo>
                <a:lnTo>
                  <a:pt x="474294" y="164439"/>
                </a:lnTo>
                <a:lnTo>
                  <a:pt x="461848" y="172072"/>
                </a:lnTo>
                <a:lnTo>
                  <a:pt x="447078" y="174828"/>
                </a:lnTo>
                <a:lnTo>
                  <a:pt x="406488" y="174828"/>
                </a:lnTo>
                <a:lnTo>
                  <a:pt x="406488" y="34340"/>
                </a:lnTo>
                <a:lnTo>
                  <a:pt x="447078" y="34340"/>
                </a:lnTo>
                <a:lnTo>
                  <a:pt x="461848" y="37096"/>
                </a:lnTo>
                <a:lnTo>
                  <a:pt x="474294" y="44691"/>
                </a:lnTo>
                <a:lnTo>
                  <a:pt x="483285" y="56134"/>
                </a:lnTo>
                <a:lnTo>
                  <a:pt x="487667" y="70383"/>
                </a:lnTo>
                <a:lnTo>
                  <a:pt x="487667" y="13893"/>
                </a:lnTo>
                <a:lnTo>
                  <a:pt x="474675" y="5778"/>
                </a:lnTo>
                <a:lnTo>
                  <a:pt x="447078" y="571"/>
                </a:lnTo>
                <a:lnTo>
                  <a:pt x="372440" y="571"/>
                </a:lnTo>
                <a:lnTo>
                  <a:pt x="372440" y="339432"/>
                </a:lnTo>
                <a:lnTo>
                  <a:pt x="406488" y="339432"/>
                </a:lnTo>
                <a:lnTo>
                  <a:pt x="406488" y="208597"/>
                </a:lnTo>
                <a:lnTo>
                  <a:pt x="439420" y="208597"/>
                </a:lnTo>
                <a:lnTo>
                  <a:pt x="485686" y="339432"/>
                </a:lnTo>
                <a:lnTo>
                  <a:pt x="521728" y="339432"/>
                </a:lnTo>
                <a:lnTo>
                  <a:pt x="475462" y="208597"/>
                </a:lnTo>
                <a:lnTo>
                  <a:pt x="473760" y="203771"/>
                </a:lnTo>
                <a:lnTo>
                  <a:pt x="492150" y="193560"/>
                </a:lnTo>
                <a:lnTo>
                  <a:pt x="506793" y="178943"/>
                </a:lnTo>
                <a:lnTo>
                  <a:pt x="509092" y="174828"/>
                </a:lnTo>
                <a:lnTo>
                  <a:pt x="516902" y="160909"/>
                </a:lnTo>
                <a:lnTo>
                  <a:pt x="521728" y="140487"/>
                </a:lnTo>
                <a:lnTo>
                  <a:pt x="521728" y="68681"/>
                </a:lnTo>
                <a:close/>
              </a:path>
              <a:path w="1645285" h="482600">
                <a:moveTo>
                  <a:pt x="709371" y="75209"/>
                </a:moveTo>
                <a:lnTo>
                  <a:pt x="695655" y="34340"/>
                </a:lnTo>
                <a:lnTo>
                  <a:pt x="675309" y="13931"/>
                </a:lnTo>
                <a:lnTo>
                  <a:pt x="675309" y="75209"/>
                </a:lnTo>
                <a:lnTo>
                  <a:pt x="675309" y="267068"/>
                </a:lnTo>
                <a:lnTo>
                  <a:pt x="671753" y="281800"/>
                </a:lnTo>
                <a:lnTo>
                  <a:pt x="663460" y="293814"/>
                </a:lnTo>
                <a:lnTo>
                  <a:pt x="651446" y="302107"/>
                </a:lnTo>
                <a:lnTo>
                  <a:pt x="636714" y="305663"/>
                </a:lnTo>
                <a:lnTo>
                  <a:pt x="634720" y="305663"/>
                </a:lnTo>
                <a:lnTo>
                  <a:pt x="619556" y="302666"/>
                </a:lnTo>
                <a:lnTo>
                  <a:pt x="606869" y="294449"/>
                </a:lnTo>
                <a:lnTo>
                  <a:pt x="597966" y="282194"/>
                </a:lnTo>
                <a:lnTo>
                  <a:pt x="594131" y="267068"/>
                </a:lnTo>
                <a:lnTo>
                  <a:pt x="594131" y="75209"/>
                </a:lnTo>
                <a:lnTo>
                  <a:pt x="597331" y="59245"/>
                </a:lnTo>
                <a:lnTo>
                  <a:pt x="606056" y="46253"/>
                </a:lnTo>
                <a:lnTo>
                  <a:pt x="619036" y="37528"/>
                </a:lnTo>
                <a:lnTo>
                  <a:pt x="635012" y="34340"/>
                </a:lnTo>
                <a:lnTo>
                  <a:pt x="650646" y="37528"/>
                </a:lnTo>
                <a:lnTo>
                  <a:pt x="663460" y="46253"/>
                </a:lnTo>
                <a:lnTo>
                  <a:pt x="672122" y="59245"/>
                </a:lnTo>
                <a:lnTo>
                  <a:pt x="675309" y="75209"/>
                </a:lnTo>
                <a:lnTo>
                  <a:pt x="675309" y="13931"/>
                </a:lnTo>
                <a:lnTo>
                  <a:pt x="663867" y="6159"/>
                </a:lnTo>
                <a:lnTo>
                  <a:pt x="635012" y="279"/>
                </a:lnTo>
                <a:lnTo>
                  <a:pt x="605815" y="6159"/>
                </a:lnTo>
                <a:lnTo>
                  <a:pt x="582002" y="22212"/>
                </a:lnTo>
                <a:lnTo>
                  <a:pt x="565962" y="46024"/>
                </a:lnTo>
                <a:lnTo>
                  <a:pt x="560082" y="75209"/>
                </a:lnTo>
                <a:lnTo>
                  <a:pt x="560082" y="267627"/>
                </a:lnTo>
                <a:lnTo>
                  <a:pt x="566928" y="296024"/>
                </a:lnTo>
                <a:lnTo>
                  <a:pt x="583311" y="318897"/>
                </a:lnTo>
                <a:lnTo>
                  <a:pt x="606894" y="334162"/>
                </a:lnTo>
                <a:lnTo>
                  <a:pt x="635292" y="339725"/>
                </a:lnTo>
                <a:lnTo>
                  <a:pt x="637273" y="339725"/>
                </a:lnTo>
                <a:lnTo>
                  <a:pt x="664819" y="333248"/>
                </a:lnTo>
                <a:lnTo>
                  <a:pt x="687374" y="317728"/>
                </a:lnTo>
                <a:lnTo>
                  <a:pt x="695680" y="305663"/>
                </a:lnTo>
                <a:lnTo>
                  <a:pt x="702894" y="295186"/>
                </a:lnTo>
                <a:lnTo>
                  <a:pt x="709371" y="267627"/>
                </a:lnTo>
                <a:lnTo>
                  <a:pt x="709371" y="75209"/>
                </a:lnTo>
                <a:close/>
              </a:path>
              <a:path w="1645285" h="482600">
                <a:moveTo>
                  <a:pt x="1083233" y="305142"/>
                </a:moveTo>
                <a:lnTo>
                  <a:pt x="967994" y="305142"/>
                </a:lnTo>
                <a:lnTo>
                  <a:pt x="967994" y="342"/>
                </a:lnTo>
                <a:lnTo>
                  <a:pt x="933945" y="342"/>
                </a:lnTo>
                <a:lnTo>
                  <a:pt x="933945" y="305142"/>
                </a:lnTo>
                <a:lnTo>
                  <a:pt x="933945" y="339432"/>
                </a:lnTo>
                <a:lnTo>
                  <a:pt x="1083233" y="339432"/>
                </a:lnTo>
                <a:lnTo>
                  <a:pt x="1083233" y="305142"/>
                </a:lnTo>
                <a:close/>
              </a:path>
              <a:path w="1645285" h="482600">
                <a:moveTo>
                  <a:pt x="1121219" y="387972"/>
                </a:moveTo>
                <a:lnTo>
                  <a:pt x="1090282" y="374065"/>
                </a:lnTo>
                <a:lnTo>
                  <a:pt x="1084046" y="389877"/>
                </a:lnTo>
                <a:lnTo>
                  <a:pt x="1075956" y="404114"/>
                </a:lnTo>
                <a:lnTo>
                  <a:pt x="1040549" y="437095"/>
                </a:lnTo>
                <a:lnTo>
                  <a:pt x="994930" y="448703"/>
                </a:lnTo>
                <a:lnTo>
                  <a:pt x="978001" y="447268"/>
                </a:lnTo>
                <a:lnTo>
                  <a:pt x="933716" y="426072"/>
                </a:lnTo>
                <a:lnTo>
                  <a:pt x="903452" y="384619"/>
                </a:lnTo>
                <a:lnTo>
                  <a:pt x="885088" y="293738"/>
                </a:lnTo>
                <a:lnTo>
                  <a:pt x="877062" y="246634"/>
                </a:lnTo>
                <a:lnTo>
                  <a:pt x="871308" y="212864"/>
                </a:lnTo>
                <a:lnTo>
                  <a:pt x="848385" y="78333"/>
                </a:lnTo>
                <a:lnTo>
                  <a:pt x="836841" y="10553"/>
                </a:lnTo>
                <a:lnTo>
                  <a:pt x="836841" y="212864"/>
                </a:lnTo>
                <a:lnTo>
                  <a:pt x="790867" y="212864"/>
                </a:lnTo>
                <a:lnTo>
                  <a:pt x="813854" y="78333"/>
                </a:lnTo>
                <a:lnTo>
                  <a:pt x="836841" y="212864"/>
                </a:lnTo>
                <a:lnTo>
                  <a:pt x="836841" y="10553"/>
                </a:lnTo>
                <a:lnTo>
                  <a:pt x="835139" y="558"/>
                </a:lnTo>
                <a:lnTo>
                  <a:pt x="792848" y="0"/>
                </a:lnTo>
                <a:lnTo>
                  <a:pt x="734949" y="339725"/>
                </a:lnTo>
                <a:lnTo>
                  <a:pt x="769289" y="339725"/>
                </a:lnTo>
                <a:lnTo>
                  <a:pt x="785177" y="246634"/>
                </a:lnTo>
                <a:lnTo>
                  <a:pt x="842518" y="246634"/>
                </a:lnTo>
                <a:lnTo>
                  <a:pt x="864654" y="374065"/>
                </a:lnTo>
                <a:lnTo>
                  <a:pt x="882091" y="417131"/>
                </a:lnTo>
                <a:lnTo>
                  <a:pt x="911593" y="451548"/>
                </a:lnTo>
                <a:lnTo>
                  <a:pt x="950188" y="474459"/>
                </a:lnTo>
                <a:lnTo>
                  <a:pt x="994930" y="482485"/>
                </a:lnTo>
                <a:lnTo>
                  <a:pt x="1016215" y="480834"/>
                </a:lnTo>
                <a:lnTo>
                  <a:pt x="1055065" y="467626"/>
                </a:lnTo>
                <a:lnTo>
                  <a:pt x="1088491" y="442087"/>
                </a:lnTo>
                <a:lnTo>
                  <a:pt x="1112761" y="408038"/>
                </a:lnTo>
                <a:lnTo>
                  <a:pt x="1121219" y="387972"/>
                </a:lnTo>
                <a:close/>
              </a:path>
              <a:path w="1645285" h="482600">
                <a:moveTo>
                  <a:pt x="1270876" y="571"/>
                </a:moveTo>
                <a:lnTo>
                  <a:pt x="1236814" y="571"/>
                </a:lnTo>
                <a:lnTo>
                  <a:pt x="1236814" y="236131"/>
                </a:lnTo>
                <a:lnTo>
                  <a:pt x="1155649" y="571"/>
                </a:lnTo>
                <a:lnTo>
                  <a:pt x="1121587" y="571"/>
                </a:lnTo>
                <a:lnTo>
                  <a:pt x="1121587" y="339432"/>
                </a:lnTo>
                <a:lnTo>
                  <a:pt x="1155649" y="339432"/>
                </a:lnTo>
                <a:lnTo>
                  <a:pt x="1155649" y="103873"/>
                </a:lnTo>
                <a:lnTo>
                  <a:pt x="1236814" y="339432"/>
                </a:lnTo>
                <a:lnTo>
                  <a:pt x="1270876" y="339432"/>
                </a:lnTo>
                <a:lnTo>
                  <a:pt x="1270876" y="571"/>
                </a:lnTo>
                <a:close/>
              </a:path>
              <a:path w="1645285" h="482600">
                <a:moveTo>
                  <a:pt x="1459941" y="342"/>
                </a:moveTo>
                <a:lnTo>
                  <a:pt x="1310652" y="342"/>
                </a:lnTo>
                <a:lnTo>
                  <a:pt x="1310652" y="34632"/>
                </a:lnTo>
                <a:lnTo>
                  <a:pt x="1310652" y="147662"/>
                </a:lnTo>
                <a:lnTo>
                  <a:pt x="1310652" y="181952"/>
                </a:lnTo>
                <a:lnTo>
                  <a:pt x="1310652" y="305142"/>
                </a:lnTo>
                <a:lnTo>
                  <a:pt x="1310652" y="339432"/>
                </a:lnTo>
                <a:lnTo>
                  <a:pt x="1459941" y="339432"/>
                </a:lnTo>
                <a:lnTo>
                  <a:pt x="1459941" y="305142"/>
                </a:lnTo>
                <a:lnTo>
                  <a:pt x="1344701" y="305142"/>
                </a:lnTo>
                <a:lnTo>
                  <a:pt x="1344701" y="181952"/>
                </a:lnTo>
                <a:lnTo>
                  <a:pt x="1434388" y="181952"/>
                </a:lnTo>
                <a:lnTo>
                  <a:pt x="1434388" y="147662"/>
                </a:lnTo>
                <a:lnTo>
                  <a:pt x="1344701" y="147662"/>
                </a:lnTo>
                <a:lnTo>
                  <a:pt x="1344701" y="34632"/>
                </a:lnTo>
                <a:lnTo>
                  <a:pt x="1459941" y="34632"/>
                </a:lnTo>
                <a:lnTo>
                  <a:pt x="1459941" y="342"/>
                </a:lnTo>
                <a:close/>
              </a:path>
              <a:path w="1645285" h="482600">
                <a:moveTo>
                  <a:pt x="1644738" y="571"/>
                </a:moveTo>
                <a:lnTo>
                  <a:pt x="1608975" y="571"/>
                </a:lnTo>
                <a:lnTo>
                  <a:pt x="1570088" y="116636"/>
                </a:lnTo>
                <a:lnTo>
                  <a:pt x="1531200" y="571"/>
                </a:lnTo>
                <a:lnTo>
                  <a:pt x="1495450" y="571"/>
                </a:lnTo>
                <a:lnTo>
                  <a:pt x="1552206" y="170002"/>
                </a:lnTo>
                <a:lnTo>
                  <a:pt x="1495450" y="339432"/>
                </a:lnTo>
                <a:lnTo>
                  <a:pt x="1531200" y="339432"/>
                </a:lnTo>
                <a:lnTo>
                  <a:pt x="1570088" y="223354"/>
                </a:lnTo>
                <a:lnTo>
                  <a:pt x="1608975" y="339725"/>
                </a:lnTo>
                <a:lnTo>
                  <a:pt x="1644738" y="339432"/>
                </a:lnTo>
                <a:lnTo>
                  <a:pt x="1587969" y="170002"/>
                </a:lnTo>
                <a:lnTo>
                  <a:pt x="1644738" y="571"/>
                </a:lnTo>
                <a:close/>
              </a:path>
            </a:pathLst>
          </a:custGeom>
          <a:solidFill>
            <a:srgbClr val="00201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948586" y="17230140"/>
            <a:ext cx="149860" cy="339090"/>
          </a:xfrm>
          <a:custGeom>
            <a:avLst/>
            <a:gdLst/>
            <a:ahLst/>
            <a:cxnLst/>
            <a:rect l="l" t="t" r="r" b="b"/>
            <a:pathLst>
              <a:path w="149860" h="339090">
                <a:moveTo>
                  <a:pt x="149288" y="0"/>
                </a:moveTo>
                <a:lnTo>
                  <a:pt x="0" y="0"/>
                </a:lnTo>
                <a:lnTo>
                  <a:pt x="0" y="34290"/>
                </a:lnTo>
                <a:lnTo>
                  <a:pt x="57619" y="34290"/>
                </a:lnTo>
                <a:lnTo>
                  <a:pt x="57619" y="339090"/>
                </a:lnTo>
                <a:lnTo>
                  <a:pt x="91668" y="339090"/>
                </a:lnTo>
                <a:lnTo>
                  <a:pt x="91668" y="34290"/>
                </a:lnTo>
                <a:lnTo>
                  <a:pt x="149288" y="34290"/>
                </a:lnTo>
                <a:lnTo>
                  <a:pt x="149288" y="0"/>
                </a:lnTo>
                <a:close/>
              </a:path>
            </a:pathLst>
          </a:custGeom>
          <a:solidFill>
            <a:srgbClr val="0020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40801" y="17298558"/>
            <a:ext cx="1374823" cy="32692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91657" y="17274578"/>
            <a:ext cx="865929" cy="39290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802" y="374883"/>
            <a:ext cx="8635441" cy="201604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031" y="17922608"/>
            <a:ext cx="8629130" cy="216045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562453" y="17360469"/>
            <a:ext cx="732428" cy="215949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751091" y="17259718"/>
            <a:ext cx="1514254" cy="42261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386670" y="17233734"/>
            <a:ext cx="951252" cy="3949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4022" y="804164"/>
            <a:ext cx="7812405" cy="3216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4022" y="4623943"/>
            <a:ext cx="7812405" cy="13268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951353" y="18696814"/>
            <a:ext cx="2777744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34022" y="18696814"/>
            <a:ext cx="1996503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249924" y="18696814"/>
            <a:ext cx="1996503" cy="1005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image" Target="../media/image11.jpg"/><Relationship Id="rId12" Type="http://schemas.openxmlformats.org/officeDocument/2006/relationships/image" Target="../media/image14.pn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87210" y="17562369"/>
            <a:ext cx="813435" cy="1593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600"/>
              </a:lnSpc>
              <a:spcBef>
                <a:spcPts val="90"/>
              </a:spcBef>
            </a:pPr>
            <a:r>
              <a:rPr sz="400" spc="10" dirty="0">
                <a:solidFill>
                  <a:srgbClr val="E02B31"/>
                </a:solidFill>
                <a:latin typeface="Roboto Lt"/>
                <a:cs typeface="Roboto Lt"/>
              </a:rPr>
              <a:t>Conselleria</a:t>
            </a:r>
            <a:r>
              <a:rPr sz="400" spc="85" dirty="0">
                <a:solidFill>
                  <a:srgbClr val="E02B31"/>
                </a:solidFill>
                <a:latin typeface="Roboto Lt"/>
                <a:cs typeface="Roboto Lt"/>
              </a:rPr>
              <a:t> </a:t>
            </a:r>
            <a:r>
              <a:rPr sz="400" spc="10" dirty="0">
                <a:solidFill>
                  <a:srgbClr val="E02B31"/>
                </a:solidFill>
                <a:latin typeface="Roboto Lt"/>
                <a:cs typeface="Roboto Lt"/>
              </a:rPr>
              <a:t>d’Educació,</a:t>
            </a:r>
            <a:r>
              <a:rPr sz="400" spc="85" dirty="0">
                <a:solidFill>
                  <a:srgbClr val="E02B31"/>
                </a:solidFill>
                <a:latin typeface="Roboto Lt"/>
                <a:cs typeface="Roboto Lt"/>
              </a:rPr>
              <a:t> </a:t>
            </a:r>
            <a:r>
              <a:rPr sz="400" spc="-10" dirty="0">
                <a:solidFill>
                  <a:srgbClr val="E02B31"/>
                </a:solidFill>
                <a:latin typeface="Roboto Lt"/>
                <a:cs typeface="Roboto Lt"/>
              </a:rPr>
              <a:t>Cultura,</a:t>
            </a:r>
            <a:r>
              <a:rPr sz="400" spc="500" dirty="0">
                <a:solidFill>
                  <a:srgbClr val="E02B31"/>
                </a:solidFill>
                <a:latin typeface="Roboto Lt"/>
                <a:cs typeface="Roboto Lt"/>
              </a:rPr>
              <a:t> </a:t>
            </a:r>
            <a:r>
              <a:rPr sz="400" spc="10" dirty="0">
                <a:solidFill>
                  <a:srgbClr val="E02B31"/>
                </a:solidFill>
                <a:latin typeface="Roboto Lt"/>
                <a:cs typeface="Roboto Lt"/>
              </a:rPr>
              <a:t>Universitats</a:t>
            </a:r>
            <a:r>
              <a:rPr sz="400" spc="50" dirty="0">
                <a:solidFill>
                  <a:srgbClr val="E02B31"/>
                </a:solidFill>
                <a:latin typeface="Roboto Lt"/>
                <a:cs typeface="Roboto Lt"/>
              </a:rPr>
              <a:t> </a:t>
            </a:r>
            <a:r>
              <a:rPr sz="400" spc="10" dirty="0">
                <a:solidFill>
                  <a:srgbClr val="E02B31"/>
                </a:solidFill>
                <a:latin typeface="Roboto Lt"/>
                <a:cs typeface="Roboto Lt"/>
              </a:rPr>
              <a:t>i</a:t>
            </a:r>
            <a:r>
              <a:rPr sz="400" spc="55" dirty="0">
                <a:solidFill>
                  <a:srgbClr val="E02B31"/>
                </a:solidFill>
                <a:latin typeface="Roboto Lt"/>
                <a:cs typeface="Roboto Lt"/>
              </a:rPr>
              <a:t> </a:t>
            </a:r>
            <a:r>
              <a:rPr sz="400" spc="-10" dirty="0">
                <a:solidFill>
                  <a:srgbClr val="E02B31"/>
                </a:solidFill>
                <a:latin typeface="Roboto Lt"/>
                <a:cs typeface="Roboto Lt"/>
              </a:rPr>
              <a:t>Ocupació</a:t>
            </a:r>
            <a:endParaRPr sz="400">
              <a:latin typeface="Roboto Lt"/>
              <a:cs typeface="Roboto L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9986232"/>
            <a:ext cx="118110" cy="118110"/>
            <a:chOff x="0" y="19986232"/>
            <a:chExt cx="118110" cy="118110"/>
          </a:xfrm>
        </p:grpSpPr>
        <p:sp>
          <p:nvSpPr>
            <p:cNvPr id="4" name="object 4"/>
            <p:cNvSpPr/>
            <p:nvPr/>
          </p:nvSpPr>
          <p:spPr>
            <a:xfrm>
              <a:off x="0" y="19988423"/>
              <a:ext cx="116205" cy="116205"/>
            </a:xfrm>
            <a:custGeom>
              <a:avLst/>
              <a:gdLst/>
              <a:ahLst/>
              <a:cxnLst/>
              <a:rect l="l" t="t" r="r" b="b"/>
              <a:pathLst>
                <a:path w="116205" h="116205">
                  <a:moveTo>
                    <a:pt x="94643" y="0"/>
                  </a:moveTo>
                  <a:lnTo>
                    <a:pt x="0" y="0"/>
                  </a:lnTo>
                </a:path>
                <a:path w="116205" h="116205">
                  <a:moveTo>
                    <a:pt x="115675" y="21031"/>
                  </a:moveTo>
                  <a:lnTo>
                    <a:pt x="115675" y="115675"/>
                  </a:lnTo>
                </a:path>
              </a:pathLst>
            </a:custGeom>
            <a:ln w="43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9988423"/>
              <a:ext cx="116205" cy="116205"/>
            </a:xfrm>
            <a:custGeom>
              <a:avLst/>
              <a:gdLst/>
              <a:ahLst/>
              <a:cxnLst/>
              <a:rect l="l" t="t" r="r" b="b"/>
              <a:pathLst>
                <a:path w="116205" h="116205">
                  <a:moveTo>
                    <a:pt x="94643" y="0"/>
                  </a:moveTo>
                  <a:lnTo>
                    <a:pt x="0" y="0"/>
                  </a:lnTo>
                </a:path>
                <a:path w="116205" h="116205">
                  <a:moveTo>
                    <a:pt x="115675" y="21031"/>
                  </a:moveTo>
                  <a:lnTo>
                    <a:pt x="115675" y="11567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559409" y="19986232"/>
            <a:ext cx="118110" cy="118110"/>
            <a:chOff x="8559409" y="19986232"/>
            <a:chExt cx="118110" cy="118110"/>
          </a:xfrm>
        </p:grpSpPr>
        <p:sp>
          <p:nvSpPr>
            <p:cNvPr id="7" name="object 7"/>
            <p:cNvSpPr/>
            <p:nvPr/>
          </p:nvSpPr>
          <p:spPr>
            <a:xfrm>
              <a:off x="8561600" y="19988423"/>
              <a:ext cx="116205" cy="116205"/>
            </a:xfrm>
            <a:custGeom>
              <a:avLst/>
              <a:gdLst/>
              <a:ahLst/>
              <a:cxnLst/>
              <a:rect l="l" t="t" r="r" b="b"/>
              <a:pathLst>
                <a:path w="116204" h="116205">
                  <a:moveTo>
                    <a:pt x="21031" y="0"/>
                  </a:moveTo>
                  <a:lnTo>
                    <a:pt x="115675" y="0"/>
                  </a:lnTo>
                </a:path>
                <a:path w="116204" h="116205">
                  <a:moveTo>
                    <a:pt x="0" y="21031"/>
                  </a:moveTo>
                  <a:lnTo>
                    <a:pt x="0" y="115675"/>
                  </a:lnTo>
                </a:path>
              </a:pathLst>
            </a:custGeom>
            <a:ln w="43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61600" y="19988423"/>
              <a:ext cx="116205" cy="116205"/>
            </a:xfrm>
            <a:custGeom>
              <a:avLst/>
              <a:gdLst/>
              <a:ahLst/>
              <a:cxnLst/>
              <a:rect l="l" t="t" r="r" b="b"/>
              <a:pathLst>
                <a:path w="116204" h="116205">
                  <a:moveTo>
                    <a:pt x="21031" y="0"/>
                  </a:moveTo>
                  <a:lnTo>
                    <a:pt x="115675" y="0"/>
                  </a:lnTo>
                </a:path>
                <a:path w="116204" h="116205">
                  <a:moveTo>
                    <a:pt x="0" y="21031"/>
                  </a:moveTo>
                  <a:lnTo>
                    <a:pt x="0" y="11567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0" y="0"/>
            <a:ext cx="116205" cy="116205"/>
          </a:xfrm>
          <a:custGeom>
            <a:avLst/>
            <a:gdLst/>
            <a:ahLst/>
            <a:cxnLst/>
            <a:rect l="l" t="t" r="r" b="b"/>
            <a:pathLst>
              <a:path w="116205" h="116205">
                <a:moveTo>
                  <a:pt x="94643" y="115675"/>
                </a:moveTo>
                <a:lnTo>
                  <a:pt x="0" y="115675"/>
                </a:lnTo>
              </a:path>
              <a:path w="116205" h="116205">
                <a:moveTo>
                  <a:pt x="115675" y="94643"/>
                </a:moveTo>
                <a:lnTo>
                  <a:pt x="11567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61599" y="0"/>
            <a:ext cx="116205" cy="116205"/>
          </a:xfrm>
          <a:custGeom>
            <a:avLst/>
            <a:gdLst/>
            <a:ahLst/>
            <a:cxnLst/>
            <a:rect l="l" t="t" r="r" b="b"/>
            <a:pathLst>
              <a:path w="116204" h="116205">
                <a:moveTo>
                  <a:pt x="21031" y="115675"/>
                </a:moveTo>
                <a:lnTo>
                  <a:pt x="115675" y="115675"/>
                </a:lnTo>
              </a:path>
              <a:path w="116204" h="116205">
                <a:moveTo>
                  <a:pt x="0" y="9464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5A697C-1CE0-3149-955A-BF16541EC2ED}"/>
              </a:ext>
            </a:extLst>
          </p:cNvPr>
          <p:cNvSpPr txBox="1"/>
          <p:nvPr/>
        </p:nvSpPr>
        <p:spPr>
          <a:xfrm>
            <a:off x="4259081" y="2562785"/>
            <a:ext cx="35192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n w="3175">
                  <a:solidFill>
                    <a:srgbClr val="4D6C4A"/>
                  </a:solidFill>
                  <a:prstDash val="solid"/>
                </a:ln>
                <a:solidFill>
                  <a:srgbClr val="202E20"/>
                </a:solidFill>
                <a:latin typeface="Helvetica" pitchFamily="2" charset="0"/>
              </a:rPr>
              <a:t>Mejora biotecnológica de </a:t>
            </a:r>
            <a:r>
              <a:rPr lang="es-ES" sz="2000" dirty="0" err="1">
                <a:ln w="3175">
                  <a:solidFill>
                    <a:srgbClr val="4D6C4A"/>
                  </a:solidFill>
                  <a:prstDash val="solid"/>
                </a:ln>
                <a:solidFill>
                  <a:srgbClr val="202E20"/>
                </a:solidFill>
                <a:latin typeface="Helvetica" pitchFamily="2" charset="0"/>
              </a:rPr>
              <a:t>microalgas</a:t>
            </a:r>
            <a:r>
              <a:rPr lang="es-ES" sz="2000" dirty="0">
                <a:ln w="3175">
                  <a:solidFill>
                    <a:srgbClr val="4D6C4A"/>
                  </a:solidFill>
                  <a:prstDash val="solid"/>
                </a:ln>
                <a:solidFill>
                  <a:srgbClr val="202E20"/>
                </a:solidFill>
                <a:latin typeface="Helvetica" pitchFamily="2" charset="0"/>
              </a:rPr>
              <a:t> </a:t>
            </a:r>
            <a:r>
              <a:rPr lang="es-ES" sz="2000" dirty="0" err="1">
                <a:ln w="3175">
                  <a:solidFill>
                    <a:srgbClr val="4D6C4A"/>
                  </a:solidFill>
                  <a:prstDash val="solid"/>
                </a:ln>
                <a:solidFill>
                  <a:srgbClr val="202E20"/>
                </a:solidFill>
                <a:latin typeface="Helvetica" pitchFamily="2" charset="0"/>
              </a:rPr>
              <a:t>liquénicas</a:t>
            </a:r>
            <a:r>
              <a:rPr lang="es-ES" sz="2000" dirty="0">
                <a:ln w="3175">
                  <a:solidFill>
                    <a:srgbClr val="4D6C4A"/>
                  </a:solidFill>
                  <a:prstDash val="solid"/>
                </a:ln>
                <a:solidFill>
                  <a:srgbClr val="202E20"/>
                </a:solidFill>
                <a:latin typeface="Helvetica" pitchFamily="2" charset="0"/>
              </a:rPr>
              <a:t> como potenciales sistemas de producción de fitosanitarios y </a:t>
            </a:r>
            <a:r>
              <a:rPr lang="es-ES" sz="2000" dirty="0" err="1">
                <a:ln w="3175">
                  <a:solidFill>
                    <a:srgbClr val="4D6C4A"/>
                  </a:solidFill>
                  <a:prstDash val="solid"/>
                </a:ln>
                <a:solidFill>
                  <a:srgbClr val="202E20"/>
                </a:solidFill>
                <a:latin typeface="Helvetica" pitchFamily="2" charset="0"/>
              </a:rPr>
              <a:t>fitoestimulantes</a:t>
            </a:r>
            <a:endParaRPr lang="es-ES" sz="2000" dirty="0">
              <a:ln w="3175">
                <a:solidFill>
                  <a:srgbClr val="4D6C4A"/>
                </a:solidFill>
                <a:prstDash val="solid"/>
              </a:ln>
              <a:solidFill>
                <a:srgbClr val="202E20"/>
              </a:solidFill>
              <a:latin typeface="Helvetica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24A51CA-9035-B94D-8D10-A3D3FA456658}"/>
              </a:ext>
            </a:extLst>
          </p:cNvPr>
          <p:cNvSpPr txBox="1"/>
          <p:nvPr/>
        </p:nvSpPr>
        <p:spPr>
          <a:xfrm>
            <a:off x="800786" y="2842913"/>
            <a:ext cx="3519208" cy="1200329"/>
          </a:xfrm>
          <a:prstGeom prst="rect">
            <a:avLst/>
          </a:prstGeom>
          <a:noFill/>
          <a:effectLst>
            <a:outerShdw blurRad="38100" dist="50800" dir="2700000" algn="tl" rotWithShape="0">
              <a:srgbClr val="31452F">
                <a:alpha val="8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7200" dirty="0">
                <a:ln w="3175">
                  <a:solidFill>
                    <a:srgbClr val="3C563B"/>
                  </a:solidFill>
                </a:ln>
                <a:solidFill>
                  <a:srgbClr val="4D6C4A"/>
                </a:solidFill>
                <a:latin typeface="Helvetica" pitchFamily="2" charset="0"/>
              </a:rPr>
              <a:t>MIBIMI</a:t>
            </a:r>
          </a:p>
        </p:txBody>
      </p:sp>
      <p:pic>
        <p:nvPicPr>
          <p:cNvPr id="65" name="Imagen 64" descr="Forma&#10;&#10;Descripción generada automáticamente con confianza baja">
            <a:extLst>
              <a:ext uri="{FF2B5EF4-FFF2-40B4-BE49-F238E27FC236}">
                <a16:creationId xmlns:a16="http://schemas.microsoft.com/office/drawing/2014/main" id="{3CDD69B6-5594-B044-8F20-1DEA8A788FB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623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2875" y="15727119"/>
            <a:ext cx="2875414" cy="908214"/>
          </a:xfrm>
          <a:prstGeom prst="rect">
            <a:avLst/>
          </a:prstGeom>
          <a:noFill/>
        </p:spPr>
      </p:pic>
      <p:grpSp>
        <p:nvGrpSpPr>
          <p:cNvPr id="116" name="Grupo 115">
            <a:extLst>
              <a:ext uri="{FF2B5EF4-FFF2-40B4-BE49-F238E27FC236}">
                <a16:creationId xmlns:a16="http://schemas.microsoft.com/office/drawing/2014/main" id="{330A026C-2142-0542-B3F7-B27C8DC4B873}"/>
              </a:ext>
            </a:extLst>
          </p:cNvPr>
          <p:cNvGrpSpPr/>
          <p:nvPr/>
        </p:nvGrpSpPr>
        <p:grpSpPr>
          <a:xfrm>
            <a:off x="865201" y="4648427"/>
            <a:ext cx="7199196" cy="3955823"/>
            <a:chOff x="865201" y="4071522"/>
            <a:chExt cx="7199196" cy="3955823"/>
          </a:xfrm>
        </p:grpSpPr>
        <p:sp>
          <p:nvSpPr>
            <p:cNvPr id="95" name="Rectángulo 94">
              <a:extLst>
                <a:ext uri="{FF2B5EF4-FFF2-40B4-BE49-F238E27FC236}">
                  <a16:creationId xmlns:a16="http://schemas.microsoft.com/office/drawing/2014/main" id="{B651CDEB-5140-C149-900B-AF6606541E9E}"/>
                </a:ext>
              </a:extLst>
            </p:cNvPr>
            <p:cNvSpPr/>
            <p:nvPr/>
          </p:nvSpPr>
          <p:spPr>
            <a:xfrm rot="5400000">
              <a:off x="3862164" y="1609269"/>
              <a:ext cx="1181622" cy="7017142"/>
            </a:xfrm>
            <a:prstGeom prst="rect">
              <a:avLst/>
            </a:prstGeom>
            <a:solidFill>
              <a:srgbClr val="5B7F57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AFA3FA7-F300-8C4E-9000-8A5DA7F5F58C}"/>
                </a:ext>
              </a:extLst>
            </p:cNvPr>
            <p:cNvSpPr txBox="1"/>
            <p:nvPr/>
          </p:nvSpPr>
          <p:spPr>
            <a:xfrm>
              <a:off x="1353031" y="5792588"/>
              <a:ext cx="6521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600" dirty="0">
                  <a:solidFill>
                    <a:srgbClr val="223121"/>
                  </a:solidFill>
                </a:rPr>
                <a:t>Validación del uso de los derivados seleccionados como fitosanitarios, así como </a:t>
              </a:r>
              <a:r>
                <a:rPr lang="es-ES" sz="1600" dirty="0" err="1">
                  <a:solidFill>
                    <a:srgbClr val="223121"/>
                  </a:solidFill>
                </a:rPr>
                <a:t>fitoestimulantes</a:t>
              </a:r>
              <a:r>
                <a:rPr lang="es-ES" sz="1600" dirty="0">
                  <a:solidFill>
                    <a:srgbClr val="223121"/>
                  </a:solidFill>
                </a:rPr>
                <a:t> que permitan obtener un mayor rendimiento a los cultivos ensayados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1A1757F4-20A2-1A40-AC49-5701BB941B88}"/>
                </a:ext>
              </a:extLst>
            </p:cNvPr>
            <p:cNvSpPr txBox="1"/>
            <p:nvPr/>
          </p:nvSpPr>
          <p:spPr>
            <a:xfrm>
              <a:off x="865201" y="4071522"/>
              <a:ext cx="1705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rgbClr val="31452F"/>
                  </a:solidFill>
                  <a:latin typeface="Helvetica" pitchFamily="2" charset="0"/>
                </a:rPr>
                <a:t>OBJETIVOS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DB3CD62-1ABC-164A-97ED-B4FBF368D5F9}"/>
                </a:ext>
              </a:extLst>
            </p:cNvPr>
            <p:cNvSpPr txBox="1"/>
            <p:nvPr/>
          </p:nvSpPr>
          <p:spPr>
            <a:xfrm>
              <a:off x="1353031" y="4659928"/>
              <a:ext cx="65212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600" dirty="0">
                  <a:solidFill>
                    <a:srgbClr val="223121"/>
                  </a:solidFill>
                  <a:latin typeface="Helvetica" pitchFamily="2" charset="0"/>
                </a:rPr>
                <a:t>Selección de las </a:t>
              </a:r>
              <a:r>
                <a:rPr lang="es-ES" sz="1600" dirty="0" err="1">
                  <a:solidFill>
                    <a:srgbClr val="223121"/>
                  </a:solidFill>
                  <a:latin typeface="Helvetica" pitchFamily="2" charset="0"/>
                </a:rPr>
                <a:t>microalgas</a:t>
              </a:r>
              <a:r>
                <a:rPr lang="es-ES" sz="1600" dirty="0">
                  <a:solidFill>
                    <a:srgbClr val="223121"/>
                  </a:solidFill>
                  <a:latin typeface="Helvetica" pitchFamily="2" charset="0"/>
                </a:rPr>
                <a:t> </a:t>
              </a:r>
              <a:r>
                <a:rPr lang="es-ES" sz="1600" dirty="0" err="1">
                  <a:solidFill>
                    <a:srgbClr val="223121"/>
                  </a:solidFill>
                  <a:latin typeface="Helvetica" pitchFamily="2" charset="0"/>
                </a:rPr>
                <a:t>Trebouxiaceae</a:t>
              </a:r>
              <a:r>
                <a:rPr lang="es-ES" sz="1600" dirty="0">
                  <a:solidFill>
                    <a:srgbClr val="223121"/>
                  </a:solidFill>
                  <a:latin typeface="Helvetica" pitchFamily="2" charset="0"/>
                </a:rPr>
                <a:t> más adecuadas para la producción biotecnológica de compuestos con aplicaciones en agroalimentación. Identificación de los metabolitos de interés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8CF98B2-C0FC-5744-98BF-86DC93E4CB42}"/>
                </a:ext>
              </a:extLst>
            </p:cNvPr>
            <p:cNvSpPr txBox="1"/>
            <p:nvPr/>
          </p:nvSpPr>
          <p:spPr>
            <a:xfrm>
              <a:off x="1353031" y="6742357"/>
              <a:ext cx="6521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600" dirty="0">
                  <a:solidFill>
                    <a:srgbClr val="223121"/>
                  </a:solidFill>
                </a:rPr>
                <a:t>Escalado de la producción de los compuestos de interés en biorreactores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9F9A8F9-075B-CB47-BAE0-4F4B431E7CE6}"/>
                </a:ext>
              </a:extLst>
            </p:cNvPr>
            <p:cNvSpPr txBox="1"/>
            <p:nvPr/>
          </p:nvSpPr>
          <p:spPr>
            <a:xfrm>
              <a:off x="1353031" y="7503696"/>
              <a:ext cx="58078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600" dirty="0">
                  <a:solidFill>
                    <a:srgbClr val="223121"/>
                  </a:solidFill>
                </a:rPr>
                <a:t>Mejora biotecnológica de las </a:t>
              </a:r>
              <a:r>
                <a:rPr lang="es-ES" sz="1600" dirty="0" err="1">
                  <a:solidFill>
                    <a:srgbClr val="223121"/>
                  </a:solidFill>
                </a:rPr>
                <a:t>microalgas</a:t>
              </a:r>
              <a:r>
                <a:rPr lang="es-ES" sz="1600" dirty="0">
                  <a:solidFill>
                    <a:srgbClr val="223121"/>
                  </a:solidFill>
                  <a:effectLst/>
                </a:rPr>
                <a:t> </a:t>
              </a:r>
              <a:endParaRPr lang="es-ES" sz="1600" dirty="0">
                <a:solidFill>
                  <a:srgbClr val="223121"/>
                </a:solidFill>
                <a:latin typeface="Helvetica" pitchFamily="2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0EF5A0B6-175D-C941-8570-30F864FE7373}"/>
                </a:ext>
              </a:extLst>
            </p:cNvPr>
            <p:cNvSpPr txBox="1"/>
            <p:nvPr/>
          </p:nvSpPr>
          <p:spPr>
            <a:xfrm>
              <a:off x="908050" y="4791745"/>
              <a:ext cx="506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4D6C4A"/>
                  </a:solidFill>
                  <a:latin typeface="Helvetica" pitchFamily="2" charset="0"/>
                </a:rPr>
                <a:t>1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8285D46-75EE-9447-B6BB-606D6D89CA92}"/>
                </a:ext>
              </a:extLst>
            </p:cNvPr>
            <p:cNvSpPr txBox="1"/>
            <p:nvPr/>
          </p:nvSpPr>
          <p:spPr>
            <a:xfrm>
              <a:off x="908050" y="5937250"/>
              <a:ext cx="506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4D6C4A"/>
                  </a:solidFill>
                  <a:latin typeface="Helvetica" pitchFamily="2" charset="0"/>
                </a:rPr>
                <a:t>2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4E511BD5-50C4-C441-BA2C-F0F40330C17C}"/>
                </a:ext>
              </a:extLst>
            </p:cNvPr>
            <p:cNvSpPr txBox="1"/>
            <p:nvPr/>
          </p:nvSpPr>
          <p:spPr>
            <a:xfrm>
              <a:off x="908050" y="6775450"/>
              <a:ext cx="506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4D6C4A"/>
                  </a:solidFill>
                  <a:latin typeface="Helvetica" pitchFamily="2" charset="0"/>
                </a:rPr>
                <a:t>3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28B5CB0C-8DAE-DE43-A985-3113FCA09CDF}"/>
                </a:ext>
              </a:extLst>
            </p:cNvPr>
            <p:cNvSpPr txBox="1"/>
            <p:nvPr/>
          </p:nvSpPr>
          <p:spPr>
            <a:xfrm>
              <a:off x="908050" y="7428811"/>
              <a:ext cx="506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>
                  <a:solidFill>
                    <a:srgbClr val="4D6C4A"/>
                  </a:solidFill>
                  <a:latin typeface="Helvetica" pitchFamily="2" charset="0"/>
                </a:rPr>
                <a:t>4</a:t>
              </a:r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C7D09A3A-6E21-E747-BD7A-95E25CE6C01E}"/>
                </a:ext>
              </a:extLst>
            </p:cNvPr>
            <p:cNvSpPr/>
            <p:nvPr/>
          </p:nvSpPr>
          <p:spPr>
            <a:xfrm rot="5400000">
              <a:off x="2671559" y="2634507"/>
              <a:ext cx="3586480" cy="7199196"/>
            </a:xfrm>
            <a:prstGeom prst="rect">
              <a:avLst/>
            </a:prstGeom>
            <a:noFill/>
            <a:ln w="9525">
              <a:solidFill>
                <a:srgbClr val="3145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6" name="Rectángulo 95">
              <a:extLst>
                <a:ext uri="{FF2B5EF4-FFF2-40B4-BE49-F238E27FC236}">
                  <a16:creationId xmlns:a16="http://schemas.microsoft.com/office/drawing/2014/main" id="{23B61ABD-B99A-E64F-BFC7-405D7D9F1E1F}"/>
                </a:ext>
              </a:extLst>
            </p:cNvPr>
            <p:cNvSpPr/>
            <p:nvPr/>
          </p:nvSpPr>
          <p:spPr>
            <a:xfrm rot="5400000">
              <a:off x="3887370" y="2651054"/>
              <a:ext cx="1131209" cy="7017142"/>
            </a:xfrm>
            <a:prstGeom prst="rect">
              <a:avLst/>
            </a:prstGeom>
            <a:solidFill>
              <a:srgbClr val="5B7F57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E26A718A-F329-DB45-9E42-CFBEAAD2745E}"/>
                </a:ext>
              </a:extLst>
            </p:cNvPr>
            <p:cNvSpPr/>
            <p:nvPr/>
          </p:nvSpPr>
          <p:spPr>
            <a:xfrm rot="5400000">
              <a:off x="4049666" y="3515918"/>
              <a:ext cx="806618" cy="7017142"/>
            </a:xfrm>
            <a:prstGeom prst="rect">
              <a:avLst/>
            </a:prstGeom>
            <a:solidFill>
              <a:srgbClr val="5B7F57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Helvetica" pitchFamily="2" charset="0"/>
              </a:endParaRPr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605EDA50-CB6B-494A-8F6A-95B846799F8B}"/>
                </a:ext>
              </a:extLst>
            </p:cNvPr>
            <p:cNvSpPr/>
            <p:nvPr/>
          </p:nvSpPr>
          <p:spPr>
            <a:xfrm rot="5400000">
              <a:off x="4143929" y="4126766"/>
              <a:ext cx="618092" cy="7017142"/>
            </a:xfrm>
            <a:prstGeom prst="rect">
              <a:avLst/>
            </a:prstGeom>
            <a:solidFill>
              <a:srgbClr val="5B7F57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Helvetica" pitchFamily="2" charset="0"/>
              </a:endParaRPr>
            </a:p>
          </p:txBody>
        </p:sp>
      </p:grpSp>
      <p:grpSp>
        <p:nvGrpSpPr>
          <p:cNvPr id="115" name="Grupo 114">
            <a:extLst>
              <a:ext uri="{FF2B5EF4-FFF2-40B4-BE49-F238E27FC236}">
                <a16:creationId xmlns:a16="http://schemas.microsoft.com/office/drawing/2014/main" id="{DBCFF9ED-74E6-C644-A934-2D217C4BBA1C}"/>
              </a:ext>
            </a:extLst>
          </p:cNvPr>
          <p:cNvGrpSpPr/>
          <p:nvPr/>
        </p:nvGrpSpPr>
        <p:grpSpPr>
          <a:xfrm>
            <a:off x="868702" y="9004118"/>
            <a:ext cx="7202148" cy="6235112"/>
            <a:chOff x="868702" y="8398503"/>
            <a:chExt cx="7202148" cy="6235112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CFED1DB-C9BF-594C-BBAD-664B12D8006B}"/>
                </a:ext>
              </a:extLst>
            </p:cNvPr>
            <p:cNvSpPr txBox="1"/>
            <p:nvPr/>
          </p:nvSpPr>
          <p:spPr>
            <a:xfrm>
              <a:off x="932162" y="8398503"/>
              <a:ext cx="3958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rgbClr val="31452F"/>
                  </a:solidFill>
                  <a:latin typeface="Helvetica" pitchFamily="2" charset="0"/>
                </a:rPr>
                <a:t>RESULTADOS Y TRANSFERENCIA</a:t>
              </a:r>
            </a:p>
          </p:txBody>
        </p:sp>
        <p:grpSp>
          <p:nvGrpSpPr>
            <p:cNvPr id="86" name="Grupo 85">
              <a:extLst>
                <a:ext uri="{FF2B5EF4-FFF2-40B4-BE49-F238E27FC236}">
                  <a16:creationId xmlns:a16="http://schemas.microsoft.com/office/drawing/2014/main" id="{AB0D0BCC-CECA-8B49-900A-CF7F26D0D5E6}"/>
                </a:ext>
              </a:extLst>
            </p:cNvPr>
            <p:cNvGrpSpPr/>
            <p:nvPr/>
          </p:nvGrpSpPr>
          <p:grpSpPr>
            <a:xfrm>
              <a:off x="871654" y="11715182"/>
              <a:ext cx="7199196" cy="1406043"/>
              <a:chOff x="871654" y="12028353"/>
              <a:chExt cx="7199196" cy="1406043"/>
            </a:xfrm>
          </p:grpSpPr>
          <p:pic>
            <p:nvPicPr>
              <p:cNvPr id="41" name="Imagen 40" descr="Interfaz de usuario gráfica, Aplicación&#10;&#10;Descripción generada automáticamente">
                <a:extLst>
                  <a:ext uri="{FF2B5EF4-FFF2-40B4-BE49-F238E27FC236}">
                    <a16:creationId xmlns:a16="http://schemas.microsoft.com/office/drawing/2014/main" id="{76FA5718-B2A1-974E-A0BE-C18A13875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300" r="21071" b="53214"/>
              <a:stretch/>
            </p:blipFill>
            <p:spPr bwMode="auto">
              <a:xfrm>
                <a:off x="3414456" y="12242634"/>
                <a:ext cx="2123102" cy="94834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64" name="Imagen 63" descr="Imagen que contiene Gráfico&#10;&#10;Descripción generada automáticamente">
                <a:extLst>
                  <a:ext uri="{FF2B5EF4-FFF2-40B4-BE49-F238E27FC236}">
                    <a16:creationId xmlns:a16="http://schemas.microsoft.com/office/drawing/2014/main" id="{D6A9889B-6C5F-134E-950A-3BF2ECC13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8650" y="12028353"/>
                <a:ext cx="2223162" cy="1379268"/>
              </a:xfrm>
              <a:prstGeom prst="rect">
                <a:avLst/>
              </a:prstGeom>
            </p:spPr>
          </p:pic>
          <p:grpSp>
            <p:nvGrpSpPr>
              <p:cNvPr id="76" name="Grupo 75">
                <a:extLst>
                  <a:ext uri="{FF2B5EF4-FFF2-40B4-BE49-F238E27FC236}">
                    <a16:creationId xmlns:a16="http://schemas.microsoft.com/office/drawing/2014/main" id="{78ECCCB5-CA38-BB4C-B02B-C540D13EB654}"/>
                  </a:ext>
                </a:extLst>
              </p:cNvPr>
              <p:cNvGrpSpPr/>
              <p:nvPr/>
            </p:nvGrpSpPr>
            <p:grpSpPr>
              <a:xfrm>
                <a:off x="913382" y="12141291"/>
                <a:ext cx="2223162" cy="1217534"/>
                <a:chOff x="5765138" y="8834516"/>
                <a:chExt cx="2223162" cy="1217534"/>
              </a:xfrm>
            </p:grpSpPr>
            <p:sp>
              <p:nvSpPr>
                <p:cNvPr id="72" name="Rectángulo 71">
                  <a:extLst>
                    <a:ext uri="{FF2B5EF4-FFF2-40B4-BE49-F238E27FC236}">
                      <a16:creationId xmlns:a16="http://schemas.microsoft.com/office/drawing/2014/main" id="{E5C9A83D-E34A-7B4D-AED5-B53AE20C789F}"/>
                    </a:ext>
                  </a:extLst>
                </p:cNvPr>
                <p:cNvSpPr/>
                <p:nvPr/>
              </p:nvSpPr>
              <p:spPr>
                <a:xfrm rot="5400000">
                  <a:off x="6267952" y="8331702"/>
                  <a:ext cx="1217534" cy="222316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45" name="CuadroTexto 44">
                  <a:extLst>
                    <a:ext uri="{FF2B5EF4-FFF2-40B4-BE49-F238E27FC236}">
                      <a16:creationId xmlns:a16="http://schemas.microsoft.com/office/drawing/2014/main" id="{43BF31FC-CD6E-0840-B721-021218720610}"/>
                    </a:ext>
                  </a:extLst>
                </p:cNvPr>
                <p:cNvSpPr txBox="1"/>
                <p:nvPr/>
              </p:nvSpPr>
              <p:spPr>
                <a:xfrm>
                  <a:off x="5798298" y="9233007"/>
                  <a:ext cx="211969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s-ES" sz="1200" dirty="0">
                      <a:solidFill>
                        <a:srgbClr val="3C563B"/>
                      </a:solidFill>
                      <a:latin typeface="Helvetica" pitchFamily="2" charset="0"/>
                    </a:rPr>
                    <a:t>Optimización del proceso de escalado</a:t>
                  </a:r>
                </a:p>
              </p:txBody>
            </p:sp>
          </p:grpSp>
          <p:sp>
            <p:nvSpPr>
              <p:cNvPr id="80" name="Rectángulo 79">
                <a:extLst>
                  <a:ext uri="{FF2B5EF4-FFF2-40B4-BE49-F238E27FC236}">
                    <a16:creationId xmlns:a16="http://schemas.microsoft.com/office/drawing/2014/main" id="{5F3E5126-B4C2-4448-9E36-29F7A05046C7}"/>
                  </a:ext>
                </a:extLst>
              </p:cNvPr>
              <p:cNvSpPr/>
              <p:nvPr/>
            </p:nvSpPr>
            <p:spPr>
              <a:xfrm rot="5400000">
                <a:off x="3781618" y="9145164"/>
                <a:ext cx="1379268" cy="7199196"/>
              </a:xfrm>
              <a:prstGeom prst="rect">
                <a:avLst/>
              </a:prstGeom>
              <a:noFill/>
              <a:ln w="9525">
                <a:solidFill>
                  <a:srgbClr val="3145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68368863-E0BE-374D-8CEF-F32C784E4951}"/>
                </a:ext>
              </a:extLst>
            </p:cNvPr>
            <p:cNvGrpSpPr/>
            <p:nvPr/>
          </p:nvGrpSpPr>
          <p:grpSpPr>
            <a:xfrm>
              <a:off x="871654" y="10256342"/>
              <a:ext cx="7199196" cy="1395908"/>
              <a:chOff x="871654" y="10395504"/>
              <a:chExt cx="7199196" cy="1395908"/>
            </a:xfrm>
          </p:grpSpPr>
          <p:pic>
            <p:nvPicPr>
              <p:cNvPr id="27" name="Imagen 26" descr="Gráfico, Gráfico de dispersión&#10;&#10;Descripción generada automáticamente">
                <a:extLst>
                  <a:ext uri="{FF2B5EF4-FFF2-40B4-BE49-F238E27FC236}">
                    <a16:creationId xmlns:a16="http://schemas.microsoft.com/office/drawing/2014/main" id="{07B41C65-21DF-2644-B0AF-5C817972A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4006" y="10509250"/>
                <a:ext cx="2907434" cy="1282162"/>
              </a:xfrm>
              <a:prstGeom prst="rect">
                <a:avLst/>
              </a:prstGeom>
            </p:spPr>
          </p:pic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6EB89C6F-31F2-4F46-AC0A-912FD0812D55}"/>
                  </a:ext>
                </a:extLst>
              </p:cNvPr>
              <p:cNvGrpSpPr/>
              <p:nvPr/>
            </p:nvGrpSpPr>
            <p:grpSpPr>
              <a:xfrm>
                <a:off x="3177462" y="10460593"/>
                <a:ext cx="1782854" cy="1202907"/>
                <a:chOff x="4488364" y="7934489"/>
                <a:chExt cx="3651371" cy="2445390"/>
              </a:xfrm>
            </p:grpSpPr>
            <p:pic>
              <p:nvPicPr>
                <p:cNvPr id="49" name="Imagen 48" descr="Forma&#10;&#10;Descripción generada automáticamente">
                  <a:extLst>
                    <a:ext uri="{FF2B5EF4-FFF2-40B4-BE49-F238E27FC236}">
                      <a16:creationId xmlns:a16="http://schemas.microsoft.com/office/drawing/2014/main" id="{BD4E1E14-F3C5-EE4D-9C46-1687514821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523" b="95920" l="2889" r="93556">
                              <a14:foregroundMark x1="20778" y1="9988" x2="20778" y2="9988"/>
                              <a14:foregroundMark x1="20222" y1="9683" x2="13667" y2="7065"/>
                              <a14:foregroundMark x1="5889" y1="4141" x2="5889" y2="4141"/>
                              <a14:foregroundMark x1="93556" y1="3471" x2="93556" y2="3471"/>
                              <a14:foregroundMark x1="85778" y1="1523" x2="85778" y2="1523"/>
                              <a14:foregroundMark x1="2889" y1="21133" x2="2889" y2="21133"/>
                              <a14:foregroundMark x1="75667" y1="95920" x2="75667" y2="95920"/>
                            </a14:backgroundRemoval>
                          </a14:imgEffect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37878">
                  <a:off x="6820447" y="7934489"/>
                  <a:ext cx="1319288" cy="2406969"/>
                </a:xfrm>
                <a:prstGeom prst="rect">
                  <a:avLst/>
                </a:prstGeom>
              </p:spPr>
            </p:pic>
            <p:pic>
              <p:nvPicPr>
                <p:cNvPr id="53" name="Imagen 52" descr="Texto, Pizarra&#10;&#10;Descripción generada automáticamente">
                  <a:extLst>
                    <a:ext uri="{FF2B5EF4-FFF2-40B4-BE49-F238E27FC236}">
                      <a16:creationId xmlns:a16="http://schemas.microsoft.com/office/drawing/2014/main" id="{13A6B2F8-6806-4E40-A454-6BD21D85FA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0000" b="90000" l="10000" r="90000"/>
                          </a14:imgEffect>
                          <a14:imgEffect>
                            <a14:colorTemperature colorTemp="5900"/>
                          </a14:imgEffect>
                          <a14:imgEffect>
                            <a14:saturation sat="72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85994" y="8657361"/>
                  <a:ext cx="2111527" cy="1548339"/>
                </a:xfrm>
                <a:prstGeom prst="rect">
                  <a:avLst/>
                </a:prstGeom>
              </p:spPr>
            </p:pic>
            <p:grpSp>
              <p:nvGrpSpPr>
                <p:cNvPr id="56" name="Grupo 55">
                  <a:extLst>
                    <a:ext uri="{FF2B5EF4-FFF2-40B4-BE49-F238E27FC236}">
                      <a16:creationId xmlns:a16="http://schemas.microsoft.com/office/drawing/2014/main" id="{7EE8B256-E12B-094B-9F04-CF1316E5E831}"/>
                    </a:ext>
                  </a:extLst>
                </p:cNvPr>
                <p:cNvGrpSpPr/>
                <p:nvPr/>
              </p:nvGrpSpPr>
              <p:grpSpPr>
                <a:xfrm>
                  <a:off x="4488364" y="8849718"/>
                  <a:ext cx="1779138" cy="1301192"/>
                  <a:chOff x="4641902" y="8889712"/>
                  <a:chExt cx="1779138" cy="1301192"/>
                </a:xfrm>
              </p:grpSpPr>
              <p:pic>
                <p:nvPicPr>
                  <p:cNvPr id="52" name="Imagen 51" descr="Cocina con estantes blancos&#10;&#10;Descripción generada automáticamente con confianza baja">
                    <a:extLst>
                      <a:ext uri="{FF2B5EF4-FFF2-40B4-BE49-F238E27FC236}">
                        <a16:creationId xmlns:a16="http://schemas.microsoft.com/office/drawing/2014/main" id="{6A07C57F-F066-1C40-880C-E91640697E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954" b="89931" l="3704" r="97582">
                                <a14:foregroundMark x1="6481" y1="65548" x2="6481" y2="65548"/>
                                <a14:foregroundMark x1="3704" y1="54282" x2="3704" y2="54282"/>
                                <a14:foregroundMark x1="93673" y1="45409" x2="93673" y2="45409"/>
                                <a14:foregroundMark x1="97582" y1="46219" x2="97582" y2="46219"/>
                                <a14:foregroundMark x1="3807" y1="64005" x2="3807" y2="64005"/>
                                <a14:foregroundMark x1="61111" y1="27045" x2="61111" y2="27045"/>
                                <a14:foregroundMark x1="60134" y1="27932" x2="60134" y2="27932"/>
                                <a14:foregroundMark x1="61626" y1="28665" x2="61626" y2="28665"/>
                              </a14:backgroundRemoval>
                            </a14:imgEffect>
                            <a14:imgEffect>
                              <a14:colorTemperature colorTemp="8800"/>
                            </a14:imgEffect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</a:extLst>
                  </a:blip>
                  <a:srcRect l="33214" t="11191" r="-9376" b="39626"/>
                  <a:stretch/>
                </p:blipFill>
                <p:spPr>
                  <a:xfrm rot="14136730">
                    <a:off x="5060574" y="8893186"/>
                    <a:ext cx="1126513" cy="1119566"/>
                  </a:xfrm>
                  <a:prstGeom prst="ellipse">
                    <a:avLst/>
                  </a:prstGeom>
                </p:spPr>
              </p:pic>
              <p:pic>
                <p:nvPicPr>
                  <p:cNvPr id="54" name="Imagen 53" descr="Cocina con estantes blancos&#10;&#10;Descripción generada automáticamente con confianza baja">
                    <a:extLst>
                      <a:ext uri="{FF2B5EF4-FFF2-40B4-BE49-F238E27FC236}">
                        <a16:creationId xmlns:a16="http://schemas.microsoft.com/office/drawing/2014/main" id="{E2BE3E68-336F-1F4E-B333-C6F805ACA1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954" b="89931" l="3704" r="97582">
                                <a14:foregroundMark x1="6481" y1="65548" x2="6481" y2="65548"/>
                                <a14:foregroundMark x1="3704" y1="54282" x2="3704" y2="54282"/>
                                <a14:foregroundMark x1="93673" y1="45409" x2="93673" y2="45409"/>
                                <a14:foregroundMark x1="97582" y1="46219" x2="97582" y2="46219"/>
                                <a14:foregroundMark x1="3807" y1="64005" x2="3807" y2="64005"/>
                                <a14:foregroundMark x1="61111" y1="27045" x2="61111" y2="27045"/>
                                <a14:foregroundMark x1="60134" y1="27932" x2="60134" y2="27932"/>
                                <a14:foregroundMark x1="61626" y1="28665" x2="61626" y2="28665"/>
                              </a14:backgroundRemoval>
                            </a14:imgEffect>
                            <a14:imgEffect>
                              <a14:colorTemperature colorTemp="8800"/>
                            </a14:imgEffect>
                            <a14:imgEffect>
                              <a14:saturation sat="182000"/>
                            </a14:imgEffect>
                            <a14:imgEffect>
                              <a14:brightnessContrast bright="24000" contrast="-20000"/>
                            </a14:imgEffect>
                          </a14:imgLayer>
                        </a14:imgProps>
                      </a:ext>
                    </a:extLst>
                  </a:blip>
                  <a:srcRect l="33214" t="11191" r="-9376" b="39626"/>
                  <a:stretch/>
                </p:blipFill>
                <p:spPr>
                  <a:xfrm rot="12288466">
                    <a:off x="4641902" y="9071338"/>
                    <a:ext cx="1126513" cy="1119566"/>
                  </a:xfrm>
                  <a:prstGeom prst="ellipse">
                    <a:avLst/>
                  </a:prstGeom>
                </p:spPr>
              </p:pic>
              <p:pic>
                <p:nvPicPr>
                  <p:cNvPr id="55" name="Imagen 54" descr="Cocina con estantes blancos&#10;&#10;Descripción generada automáticamente con confianza baja">
                    <a:extLst>
                      <a:ext uri="{FF2B5EF4-FFF2-40B4-BE49-F238E27FC236}">
                        <a16:creationId xmlns:a16="http://schemas.microsoft.com/office/drawing/2014/main" id="{4DB7EAD2-BA0C-D94C-9455-283173C5E0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954" b="89931" l="3704" r="97582">
                                <a14:foregroundMark x1="6481" y1="65548" x2="6481" y2="65548"/>
                                <a14:foregroundMark x1="3704" y1="54282" x2="3704" y2="54282"/>
                                <a14:foregroundMark x1="93673" y1="45409" x2="93673" y2="45409"/>
                                <a14:foregroundMark x1="97582" y1="46219" x2="97582" y2="46219"/>
                                <a14:foregroundMark x1="3807" y1="64005" x2="3807" y2="64005"/>
                                <a14:foregroundMark x1="61111" y1="27045" x2="61111" y2="27045"/>
                                <a14:foregroundMark x1="60134" y1="27932" x2="60134" y2="27932"/>
                                <a14:foregroundMark x1="61626" y1="28665" x2="61626" y2="28665"/>
                              </a14:backgroundRemoval>
                            </a14:imgEffect>
                            <a14:imgEffect>
                              <a14:colorTemperature colorTemp="8800"/>
                            </a14:imgEffect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</a:extLst>
                  </a:blip>
                  <a:srcRect l="33214" t="11191" r="-9376" b="39626"/>
                  <a:stretch/>
                </p:blipFill>
                <p:spPr>
                  <a:xfrm rot="8475188">
                    <a:off x="5535380" y="9309618"/>
                    <a:ext cx="885660" cy="880198"/>
                  </a:xfrm>
                  <a:prstGeom prst="ellipse">
                    <a:avLst/>
                  </a:prstGeom>
                </p:spPr>
              </p:pic>
            </p:grpSp>
            <p:sp>
              <p:nvSpPr>
                <p:cNvPr id="57" name="CuadroTexto 56">
                  <a:extLst>
                    <a:ext uri="{FF2B5EF4-FFF2-40B4-BE49-F238E27FC236}">
                      <a16:creationId xmlns:a16="http://schemas.microsoft.com/office/drawing/2014/main" id="{C2C0CD33-202E-E142-9FEE-D935D7D5F95E}"/>
                    </a:ext>
                  </a:extLst>
                </p:cNvPr>
                <p:cNvSpPr txBox="1"/>
                <p:nvPr/>
              </p:nvSpPr>
              <p:spPr>
                <a:xfrm>
                  <a:off x="5667671" y="9754199"/>
                  <a:ext cx="1878095" cy="625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sz="700" i="1" dirty="0" err="1">
                      <a:solidFill>
                        <a:srgbClr val="31452F"/>
                      </a:solidFill>
                    </a:rPr>
                    <a:t>Crude</a:t>
                  </a:r>
                  <a:r>
                    <a:rPr lang="es-ES" sz="700" i="1" dirty="0">
                      <a:solidFill>
                        <a:srgbClr val="31452F"/>
                      </a:solidFill>
                    </a:rPr>
                    <a:t> </a:t>
                  </a:r>
                  <a:r>
                    <a:rPr lang="es-ES" sz="700" i="1" dirty="0" err="1">
                      <a:solidFill>
                        <a:srgbClr val="31452F"/>
                      </a:solidFill>
                    </a:rPr>
                    <a:t>Biomass</a:t>
                  </a:r>
                  <a:r>
                    <a:rPr lang="es-ES" sz="700" i="1" dirty="0">
                      <a:solidFill>
                        <a:srgbClr val="31452F"/>
                      </a:solidFill>
                    </a:rPr>
                    <a:t> </a:t>
                  </a:r>
                  <a:r>
                    <a:rPr lang="es-ES" sz="700" i="1" dirty="0" err="1">
                      <a:solidFill>
                        <a:srgbClr val="31452F"/>
                      </a:solidFill>
                    </a:rPr>
                    <a:t>Extract</a:t>
                  </a:r>
                  <a:endParaRPr lang="es-ES" sz="700" i="1" dirty="0">
                    <a:solidFill>
                      <a:srgbClr val="31452F"/>
                    </a:solidFill>
                  </a:endParaRPr>
                </a:p>
              </p:txBody>
            </p:sp>
            <p:pic>
              <p:nvPicPr>
                <p:cNvPr id="58" name="Imagen 57" descr="Patrón de fondo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FCD1A49F-0942-D14F-A63B-5EB87E4A42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1000" b="96700" l="10000" r="90000">
                              <a14:foregroundMark x1="85000" y1="37800" x2="85000" y2="37800"/>
                              <a14:foregroundMark x1="81750" y1="4200" x2="81750" y2="4200"/>
                              <a14:foregroundMark x1="79000" y1="1000" x2="79000" y2="1000"/>
                              <a14:foregroundMark x1="79000" y1="1000" x2="79000" y2="1000"/>
                              <a14:foregroundMark x1="79750" y1="4300" x2="79750" y2="4300"/>
                              <a14:foregroundMark x1="15750" y1="92200" x2="15750" y2="92200"/>
                              <a14:foregroundMark x1="21750" y1="96700" x2="21750" y2="9670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15281115">
                  <a:off x="6053613" y="8706461"/>
                  <a:ext cx="187066" cy="446441"/>
                </a:xfrm>
                <a:prstGeom prst="rect">
                  <a:avLst/>
                </a:prstGeom>
              </p:spPr>
            </p:pic>
            <p:pic>
              <p:nvPicPr>
                <p:cNvPr id="59" name="Imagen 58" descr="Patrón de fondo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CE737E9E-70E7-4441-8BD8-6C5B8435D8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1000" b="96700" l="10000" r="90000">
                              <a14:foregroundMark x1="85000" y1="37800" x2="85000" y2="37800"/>
                              <a14:foregroundMark x1="81750" y1="4200" x2="81750" y2="4200"/>
                              <a14:foregroundMark x1="79000" y1="1000" x2="79000" y2="1000"/>
                              <a14:foregroundMark x1="79000" y1="1000" x2="79000" y2="1000"/>
                              <a14:foregroundMark x1="79750" y1="4300" x2="79750" y2="4300"/>
                              <a14:foregroundMark x1="15750" y1="92200" x2="15750" y2="92200"/>
                              <a14:foregroundMark x1="21750" y1="96700" x2="21750" y2="9670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15281115">
                  <a:off x="6892983" y="8706461"/>
                  <a:ext cx="187066" cy="446441"/>
                </a:xfrm>
                <a:prstGeom prst="rect">
                  <a:avLst/>
                </a:prstGeom>
              </p:spPr>
            </p:pic>
          </p:grpSp>
          <p:grpSp>
            <p:nvGrpSpPr>
              <p:cNvPr id="75" name="Grupo 74">
                <a:extLst>
                  <a:ext uri="{FF2B5EF4-FFF2-40B4-BE49-F238E27FC236}">
                    <a16:creationId xmlns:a16="http://schemas.microsoft.com/office/drawing/2014/main" id="{FC07B473-FDFE-FE46-942E-757F6C7F0455}"/>
                  </a:ext>
                </a:extLst>
              </p:cNvPr>
              <p:cNvGrpSpPr/>
              <p:nvPr/>
            </p:nvGrpSpPr>
            <p:grpSpPr>
              <a:xfrm>
                <a:off x="908050" y="10484121"/>
                <a:ext cx="2223161" cy="1217534"/>
                <a:chOff x="3326766" y="8834518"/>
                <a:chExt cx="2223161" cy="1217534"/>
              </a:xfrm>
            </p:grpSpPr>
            <p:sp>
              <p:nvSpPr>
                <p:cNvPr id="71" name="Rectángulo 70">
                  <a:extLst>
                    <a:ext uri="{FF2B5EF4-FFF2-40B4-BE49-F238E27FC236}">
                      <a16:creationId xmlns:a16="http://schemas.microsoft.com/office/drawing/2014/main" id="{E59383A2-F87F-5845-822C-FA67F80E56CD}"/>
                    </a:ext>
                  </a:extLst>
                </p:cNvPr>
                <p:cNvSpPr/>
                <p:nvPr/>
              </p:nvSpPr>
              <p:spPr>
                <a:xfrm rot="5400000">
                  <a:off x="3829580" y="8331704"/>
                  <a:ext cx="1217534" cy="2223161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2" name="CuadroTexto 61">
                  <a:extLst>
                    <a:ext uri="{FF2B5EF4-FFF2-40B4-BE49-F238E27FC236}">
                      <a16:creationId xmlns:a16="http://schemas.microsoft.com/office/drawing/2014/main" id="{41606E4B-4983-914E-B876-001B3A99C970}"/>
                    </a:ext>
                  </a:extLst>
                </p:cNvPr>
                <p:cNvSpPr txBox="1"/>
                <p:nvPr/>
              </p:nvSpPr>
              <p:spPr>
                <a:xfrm>
                  <a:off x="3373016" y="8934713"/>
                  <a:ext cx="212310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s-ES" sz="1200" dirty="0">
                      <a:solidFill>
                        <a:srgbClr val="31452F"/>
                      </a:solidFill>
                      <a:latin typeface="Helvetica" pitchFamily="2" charset="0"/>
                    </a:rPr>
                    <a:t>Validación de </a:t>
                  </a:r>
                  <a:r>
                    <a:rPr lang="es-ES" sz="1200" dirty="0" err="1">
                      <a:solidFill>
                        <a:srgbClr val="31452F"/>
                      </a:solidFill>
                      <a:latin typeface="Helvetica" pitchFamily="2" charset="0"/>
                    </a:rPr>
                    <a:t>microalgas</a:t>
                  </a:r>
                  <a:r>
                    <a:rPr lang="es-ES" sz="1200" dirty="0">
                      <a:solidFill>
                        <a:srgbClr val="31452F"/>
                      </a:solidFill>
                      <a:latin typeface="Helvetica" pitchFamily="2" charset="0"/>
                    </a:rPr>
                    <a:t> con mayor potencial de protección frente a infección con patógenos en planta de tomate</a:t>
                  </a:r>
                </a:p>
              </p:txBody>
            </p:sp>
          </p:grpSp>
          <p:sp>
            <p:nvSpPr>
              <p:cNvPr id="82" name="Rectángulo 81">
                <a:extLst>
                  <a:ext uri="{FF2B5EF4-FFF2-40B4-BE49-F238E27FC236}">
                    <a16:creationId xmlns:a16="http://schemas.microsoft.com/office/drawing/2014/main" id="{F898DD52-BA9C-F34B-B574-6491442C8828}"/>
                  </a:ext>
                </a:extLst>
              </p:cNvPr>
              <p:cNvSpPr/>
              <p:nvPr/>
            </p:nvSpPr>
            <p:spPr>
              <a:xfrm rot="5400000">
                <a:off x="3781618" y="7485540"/>
                <a:ext cx="1379268" cy="7199196"/>
              </a:xfrm>
              <a:prstGeom prst="rect">
                <a:avLst/>
              </a:prstGeom>
              <a:noFill/>
              <a:ln w="9525">
                <a:solidFill>
                  <a:srgbClr val="3145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7FC8CC8A-CD7D-8B45-AD06-981B0BEFC79D}"/>
                </a:ext>
              </a:extLst>
            </p:cNvPr>
            <p:cNvGrpSpPr/>
            <p:nvPr/>
          </p:nvGrpSpPr>
          <p:grpSpPr>
            <a:xfrm>
              <a:off x="871654" y="8764667"/>
              <a:ext cx="7199196" cy="1490659"/>
              <a:chOff x="871654" y="8764667"/>
              <a:chExt cx="7199196" cy="1490659"/>
            </a:xfrm>
          </p:grpSpPr>
          <p:grpSp>
            <p:nvGrpSpPr>
              <p:cNvPr id="74" name="Grupo 73">
                <a:extLst>
                  <a:ext uri="{FF2B5EF4-FFF2-40B4-BE49-F238E27FC236}">
                    <a16:creationId xmlns:a16="http://schemas.microsoft.com/office/drawing/2014/main" id="{4664A7E5-1949-8640-A47A-F997B908201B}"/>
                  </a:ext>
                </a:extLst>
              </p:cNvPr>
              <p:cNvGrpSpPr/>
              <p:nvPr/>
            </p:nvGrpSpPr>
            <p:grpSpPr>
              <a:xfrm>
                <a:off x="894691" y="8834517"/>
                <a:ext cx="2223617" cy="1217533"/>
                <a:chOff x="894691" y="8834517"/>
                <a:chExt cx="2223617" cy="1217533"/>
              </a:xfrm>
            </p:grpSpPr>
            <p:sp>
              <p:nvSpPr>
                <p:cNvPr id="68" name="Rectángulo 67">
                  <a:extLst>
                    <a:ext uri="{FF2B5EF4-FFF2-40B4-BE49-F238E27FC236}">
                      <a16:creationId xmlns:a16="http://schemas.microsoft.com/office/drawing/2014/main" id="{1EF5BE4B-66FF-6E41-ABB0-69E3521801FC}"/>
                    </a:ext>
                  </a:extLst>
                </p:cNvPr>
                <p:cNvSpPr/>
                <p:nvPr/>
              </p:nvSpPr>
              <p:spPr>
                <a:xfrm rot="5400000">
                  <a:off x="1397504" y="8331704"/>
                  <a:ext cx="1217533" cy="222315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8" name="CuadroTexto 27">
                  <a:extLst>
                    <a:ext uri="{FF2B5EF4-FFF2-40B4-BE49-F238E27FC236}">
                      <a16:creationId xmlns:a16="http://schemas.microsoft.com/office/drawing/2014/main" id="{8E320C50-83F4-904D-B506-0DB4FDF5F26A}"/>
                    </a:ext>
                  </a:extLst>
                </p:cNvPr>
                <p:cNvSpPr txBox="1"/>
                <p:nvPr/>
              </p:nvSpPr>
              <p:spPr>
                <a:xfrm>
                  <a:off x="908508" y="9048340"/>
                  <a:ext cx="22098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s-ES" sz="1200" dirty="0">
                      <a:solidFill>
                        <a:srgbClr val="31452F"/>
                      </a:solidFill>
                      <a:latin typeface="Helvetica" pitchFamily="2" charset="0"/>
                    </a:rPr>
                    <a:t>Selección e identificación de especies con mayor producción de metabolitos de interés </a:t>
                  </a:r>
                </a:p>
              </p:txBody>
            </p:sp>
          </p:grpSp>
          <p:pic>
            <p:nvPicPr>
              <p:cNvPr id="61" name="Image 18">
                <a:extLst>
                  <a:ext uri="{FF2B5EF4-FFF2-40B4-BE49-F238E27FC236}">
                    <a16:creationId xmlns:a16="http://schemas.microsoft.com/office/drawing/2014/main" id="{B11ADC42-BE04-AD4D-A615-F1C5465E51D5}"/>
                  </a:ext>
                </a:extLst>
              </p:cNvPr>
              <p:cNvPicPr/>
              <p:nvPr/>
            </p:nvPicPr>
            <p:blipFill rotWithShape="1">
              <a:blip r:embed="rId17" cstate="print"/>
              <a:srcRect t="39704" r="61155"/>
              <a:stretch/>
            </p:blipFill>
            <p:spPr>
              <a:xfrm>
                <a:off x="3354176" y="8976051"/>
                <a:ext cx="1203618" cy="942102"/>
              </a:xfrm>
              <a:prstGeom prst="rect">
                <a:avLst/>
              </a:prstGeom>
            </p:spPr>
          </p:pic>
          <p:pic>
            <p:nvPicPr>
              <p:cNvPr id="73" name="Image 18">
                <a:extLst>
                  <a:ext uri="{FF2B5EF4-FFF2-40B4-BE49-F238E27FC236}">
                    <a16:creationId xmlns:a16="http://schemas.microsoft.com/office/drawing/2014/main" id="{AE19D118-C60C-5C42-AFA1-36FFCF654832}"/>
                  </a:ext>
                </a:extLst>
              </p:cNvPr>
              <p:cNvPicPr/>
              <p:nvPr/>
            </p:nvPicPr>
            <p:blipFill rotWithShape="1">
              <a:blip r:embed="rId17" cstate="print"/>
              <a:srcRect l="55370" r="-1554" b="66960"/>
              <a:stretch/>
            </p:blipFill>
            <p:spPr>
              <a:xfrm>
                <a:off x="4514508" y="9025413"/>
                <a:ext cx="1879942" cy="865422"/>
              </a:xfrm>
              <a:prstGeom prst="rect">
                <a:avLst/>
              </a:prstGeom>
            </p:spPr>
          </p:pic>
          <p:pic>
            <p:nvPicPr>
              <p:cNvPr id="77" name="Image 18">
                <a:extLst>
                  <a:ext uri="{FF2B5EF4-FFF2-40B4-BE49-F238E27FC236}">
                    <a16:creationId xmlns:a16="http://schemas.microsoft.com/office/drawing/2014/main" id="{9C24CA99-07A6-C043-BEAC-E5B902D45A80}"/>
                  </a:ext>
                </a:extLst>
              </p:cNvPr>
              <p:cNvPicPr/>
              <p:nvPr/>
            </p:nvPicPr>
            <p:blipFill rotWithShape="1">
              <a:blip r:embed="rId17" cstate="print"/>
              <a:srcRect l="39241" t="31654" r="-1554"/>
              <a:stretch/>
            </p:blipFill>
            <p:spPr>
              <a:xfrm>
                <a:off x="5758680" y="8875762"/>
                <a:ext cx="2123102" cy="1379564"/>
              </a:xfrm>
              <a:prstGeom prst="rect">
                <a:avLst/>
              </a:prstGeom>
            </p:spPr>
          </p:pic>
          <p:sp>
            <p:nvSpPr>
              <p:cNvPr id="83" name="Rectángulo 82">
                <a:extLst>
                  <a:ext uri="{FF2B5EF4-FFF2-40B4-BE49-F238E27FC236}">
                    <a16:creationId xmlns:a16="http://schemas.microsoft.com/office/drawing/2014/main" id="{F4AF7378-5734-0349-9399-58327B8B7DDE}"/>
                  </a:ext>
                </a:extLst>
              </p:cNvPr>
              <p:cNvSpPr/>
              <p:nvPr/>
            </p:nvSpPr>
            <p:spPr>
              <a:xfrm rot="5400000">
                <a:off x="3781618" y="5854703"/>
                <a:ext cx="1379268" cy="7199196"/>
              </a:xfrm>
              <a:prstGeom prst="rect">
                <a:avLst/>
              </a:prstGeom>
              <a:noFill/>
              <a:ln w="9525">
                <a:solidFill>
                  <a:srgbClr val="3145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87" name="Grupo 86">
              <a:extLst>
                <a:ext uri="{FF2B5EF4-FFF2-40B4-BE49-F238E27FC236}">
                  <a16:creationId xmlns:a16="http://schemas.microsoft.com/office/drawing/2014/main" id="{41CCD976-30FE-AD44-8B51-817D6FB617E3}"/>
                </a:ext>
              </a:extLst>
            </p:cNvPr>
            <p:cNvGrpSpPr/>
            <p:nvPr/>
          </p:nvGrpSpPr>
          <p:grpSpPr>
            <a:xfrm>
              <a:off x="868702" y="13254347"/>
              <a:ext cx="7199196" cy="1379268"/>
              <a:chOff x="871654" y="12055128"/>
              <a:chExt cx="7199196" cy="1379268"/>
            </a:xfrm>
          </p:grpSpPr>
          <p:grpSp>
            <p:nvGrpSpPr>
              <p:cNvPr id="90" name="Grupo 89">
                <a:extLst>
                  <a:ext uri="{FF2B5EF4-FFF2-40B4-BE49-F238E27FC236}">
                    <a16:creationId xmlns:a16="http://schemas.microsoft.com/office/drawing/2014/main" id="{6608F515-AA6F-7444-856A-6474D829D4CE}"/>
                  </a:ext>
                </a:extLst>
              </p:cNvPr>
              <p:cNvGrpSpPr/>
              <p:nvPr/>
            </p:nvGrpSpPr>
            <p:grpSpPr>
              <a:xfrm>
                <a:off x="913382" y="12141291"/>
                <a:ext cx="2223162" cy="1217534"/>
                <a:chOff x="5765138" y="8834516"/>
                <a:chExt cx="2223162" cy="1217534"/>
              </a:xfrm>
            </p:grpSpPr>
            <p:sp>
              <p:nvSpPr>
                <p:cNvPr id="92" name="Rectángulo 91">
                  <a:extLst>
                    <a:ext uri="{FF2B5EF4-FFF2-40B4-BE49-F238E27FC236}">
                      <a16:creationId xmlns:a16="http://schemas.microsoft.com/office/drawing/2014/main" id="{8E6329F4-F787-4046-ADA8-B34431AC9D6C}"/>
                    </a:ext>
                  </a:extLst>
                </p:cNvPr>
                <p:cNvSpPr/>
                <p:nvPr/>
              </p:nvSpPr>
              <p:spPr>
                <a:xfrm rot="5400000">
                  <a:off x="6267952" y="8331702"/>
                  <a:ext cx="1217534" cy="2223162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93" name="CuadroTexto 92">
                  <a:extLst>
                    <a:ext uri="{FF2B5EF4-FFF2-40B4-BE49-F238E27FC236}">
                      <a16:creationId xmlns:a16="http://schemas.microsoft.com/office/drawing/2014/main" id="{B8B74189-7255-9A4D-8B4F-ED9DBC41F275}"/>
                    </a:ext>
                  </a:extLst>
                </p:cNvPr>
                <p:cNvSpPr txBox="1"/>
                <p:nvPr/>
              </p:nvSpPr>
              <p:spPr>
                <a:xfrm>
                  <a:off x="5798298" y="9233007"/>
                  <a:ext cx="211969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endParaRPr lang="es-ES" sz="1200" dirty="0">
                    <a:solidFill>
                      <a:srgbClr val="3C563B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91" name="Rectángulo 90">
                <a:extLst>
                  <a:ext uri="{FF2B5EF4-FFF2-40B4-BE49-F238E27FC236}">
                    <a16:creationId xmlns:a16="http://schemas.microsoft.com/office/drawing/2014/main" id="{7A805DE6-EB95-854A-B9F4-3AE1071F9BBD}"/>
                  </a:ext>
                </a:extLst>
              </p:cNvPr>
              <p:cNvSpPr/>
              <p:nvPr/>
            </p:nvSpPr>
            <p:spPr>
              <a:xfrm rot="5400000">
                <a:off x="3781618" y="9145164"/>
                <a:ext cx="1379268" cy="7199196"/>
              </a:xfrm>
              <a:prstGeom prst="rect">
                <a:avLst/>
              </a:prstGeom>
              <a:noFill/>
              <a:ln w="9525">
                <a:solidFill>
                  <a:srgbClr val="3145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99" name="CuadroTexto 98">
              <a:extLst>
                <a:ext uri="{FF2B5EF4-FFF2-40B4-BE49-F238E27FC236}">
                  <a16:creationId xmlns:a16="http://schemas.microsoft.com/office/drawing/2014/main" id="{7A158CAB-C6FC-114C-96B1-FE98D00FE73A}"/>
                </a:ext>
              </a:extLst>
            </p:cNvPr>
            <p:cNvSpPr txBox="1"/>
            <p:nvPr/>
          </p:nvSpPr>
          <p:spPr>
            <a:xfrm>
              <a:off x="954297" y="13528482"/>
              <a:ext cx="21196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200" dirty="0">
                  <a:solidFill>
                    <a:srgbClr val="3C563B"/>
                  </a:solidFill>
                  <a:latin typeface="Helvetica" pitchFamily="2" charset="0"/>
                </a:rPr>
                <a:t>Estudio de resistencia a antibióticos y construcción de plásmidos compatibles para transformación</a:t>
              </a:r>
            </a:p>
          </p:txBody>
        </p:sp>
        <p:grpSp>
          <p:nvGrpSpPr>
            <p:cNvPr id="112" name="Grupo 111">
              <a:extLst>
                <a:ext uri="{FF2B5EF4-FFF2-40B4-BE49-F238E27FC236}">
                  <a16:creationId xmlns:a16="http://schemas.microsoft.com/office/drawing/2014/main" id="{E901463B-9FF2-B044-B897-59CE90FD61EA}"/>
                </a:ext>
              </a:extLst>
            </p:cNvPr>
            <p:cNvGrpSpPr/>
            <p:nvPr/>
          </p:nvGrpSpPr>
          <p:grpSpPr>
            <a:xfrm>
              <a:off x="3353457" y="13334209"/>
              <a:ext cx="3060018" cy="1125228"/>
              <a:chOff x="3222081" y="13270987"/>
              <a:chExt cx="3060018" cy="1125228"/>
            </a:xfrm>
          </p:grpSpPr>
          <p:pic>
            <p:nvPicPr>
              <p:cNvPr id="105" name="Imagen 104" descr="Diagrama&#10;&#10;Descripción generada automáticamente">
                <a:extLst>
                  <a:ext uri="{FF2B5EF4-FFF2-40B4-BE49-F238E27FC236}">
                    <a16:creationId xmlns:a16="http://schemas.microsoft.com/office/drawing/2014/main" id="{4E5CDED7-08CF-014D-8EBF-AF263853B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2081" y="13434946"/>
                <a:ext cx="1537068" cy="961269"/>
              </a:xfrm>
              <a:prstGeom prst="rect">
                <a:avLst/>
              </a:prstGeom>
            </p:spPr>
          </p:pic>
          <p:pic>
            <p:nvPicPr>
              <p:cNvPr id="107" name="Imagen 106" descr="Gráfico, Gráfico de líneas&#10;&#10;Descripción generada automáticamente">
                <a:extLst>
                  <a:ext uri="{FF2B5EF4-FFF2-40B4-BE49-F238E27FC236}">
                    <a16:creationId xmlns:a16="http://schemas.microsoft.com/office/drawing/2014/main" id="{9B53082A-5D37-E74F-996C-C05C9E3A8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3016" y="13440055"/>
                <a:ext cx="1489083" cy="949850"/>
              </a:xfrm>
              <a:prstGeom prst="rect">
                <a:avLst/>
              </a:prstGeom>
            </p:spPr>
          </p:pic>
          <p:sp>
            <p:nvSpPr>
              <p:cNvPr id="110" name="CuadroTexto 109">
                <a:extLst>
                  <a:ext uri="{FF2B5EF4-FFF2-40B4-BE49-F238E27FC236}">
                    <a16:creationId xmlns:a16="http://schemas.microsoft.com/office/drawing/2014/main" id="{9C6A3A66-7EB6-0747-B21C-59625AAFF748}"/>
                  </a:ext>
                </a:extLst>
              </p:cNvPr>
              <p:cNvSpPr txBox="1"/>
              <p:nvPr/>
            </p:nvSpPr>
            <p:spPr>
              <a:xfrm>
                <a:off x="3637378" y="13272143"/>
                <a:ext cx="77822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/>
                  <a:t>Kanamycin</a:t>
                </a:r>
                <a:endParaRPr lang="es-ES" sz="700" dirty="0"/>
              </a:p>
            </p:txBody>
          </p:sp>
          <p:sp>
            <p:nvSpPr>
              <p:cNvPr id="111" name="CuadroTexto 110">
                <a:extLst>
                  <a:ext uri="{FF2B5EF4-FFF2-40B4-BE49-F238E27FC236}">
                    <a16:creationId xmlns:a16="http://schemas.microsoft.com/office/drawing/2014/main" id="{0CA0F0C5-0DA2-2748-A82B-BC8DF589437C}"/>
                  </a:ext>
                </a:extLst>
              </p:cNvPr>
              <p:cNvSpPr txBox="1"/>
              <p:nvPr/>
            </p:nvSpPr>
            <p:spPr>
              <a:xfrm>
                <a:off x="5153938" y="13270987"/>
                <a:ext cx="77822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700" dirty="0" err="1"/>
                  <a:t>Hygromycin</a:t>
                </a:r>
                <a:r>
                  <a:rPr lang="es-ES" sz="700" dirty="0"/>
                  <a:t> B</a:t>
                </a:r>
              </a:p>
            </p:txBody>
          </p:sp>
        </p:grpSp>
        <p:pic>
          <p:nvPicPr>
            <p:cNvPr id="114" name="Imagen 113" descr="Diagrama&#10;&#10;Descripción generada automáticamente">
              <a:extLst>
                <a:ext uri="{FF2B5EF4-FFF2-40B4-BE49-F238E27FC236}">
                  <a16:creationId xmlns:a16="http://schemas.microsoft.com/office/drawing/2014/main" id="{3D3675C7-FD48-EE40-A79D-5827D8204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463" y="13270987"/>
              <a:ext cx="1489083" cy="1322157"/>
            </a:xfrm>
            <a:prstGeom prst="rect">
              <a:avLst/>
            </a:prstGeom>
          </p:spPr>
        </p:pic>
      </p:grp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322DE0BC-3155-734F-8AD8-1091A5A61398}"/>
              </a:ext>
            </a:extLst>
          </p:cNvPr>
          <p:cNvSpPr txBox="1"/>
          <p:nvPr/>
        </p:nvSpPr>
        <p:spPr>
          <a:xfrm>
            <a:off x="1363351" y="15735019"/>
            <a:ext cx="320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>
                <a:solidFill>
                  <a:srgbClr val="223121"/>
                </a:solidFill>
                <a:latin typeface="Helvetica" pitchFamily="2" charset="0"/>
              </a:rPr>
              <a:t>Instituto Universitario de Investigación en Biotecnología y Biomedicina (BIOTEMED)</a:t>
            </a:r>
          </a:p>
        </p:txBody>
      </p:sp>
      <p:pic>
        <p:nvPicPr>
          <p:cNvPr id="119" name="Imagen 118" descr="Icono&#10;&#10;Descripción generada automáticamente">
            <a:extLst>
              <a:ext uri="{FF2B5EF4-FFF2-40B4-BE49-F238E27FC236}">
                <a16:creationId xmlns:a16="http://schemas.microsoft.com/office/drawing/2014/main" id="{B430301A-AB07-984B-8109-CF64395F46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5" y="15907369"/>
            <a:ext cx="399049" cy="547714"/>
          </a:xfrm>
          <a:prstGeom prst="rect">
            <a:avLst/>
          </a:prstGeom>
        </p:spPr>
      </p:pic>
      <p:sp>
        <p:nvSpPr>
          <p:cNvPr id="120" name="CuadroTexto 119">
            <a:extLst>
              <a:ext uri="{FF2B5EF4-FFF2-40B4-BE49-F238E27FC236}">
                <a16:creationId xmlns:a16="http://schemas.microsoft.com/office/drawing/2014/main" id="{22B7604F-BE4C-044B-AFA9-EFE4D55DB629}"/>
              </a:ext>
            </a:extLst>
          </p:cNvPr>
          <p:cNvSpPr txBox="1"/>
          <p:nvPr/>
        </p:nvSpPr>
        <p:spPr>
          <a:xfrm>
            <a:off x="1363351" y="16206821"/>
            <a:ext cx="320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err="1">
                <a:solidFill>
                  <a:srgbClr val="223121"/>
                </a:solidFill>
                <a:latin typeface="Helvetica" pitchFamily="2" charset="0"/>
              </a:rPr>
              <a:t>Photobiontech</a:t>
            </a:r>
            <a:r>
              <a:rPr lang="es-ES" b="1" dirty="0">
                <a:solidFill>
                  <a:srgbClr val="223121"/>
                </a:solidFill>
                <a:latin typeface="Helvetica" pitchFamily="2" charset="0"/>
              </a:rPr>
              <a:t> </a:t>
            </a:r>
            <a:r>
              <a:rPr lang="es-ES" b="1" dirty="0" err="1">
                <a:solidFill>
                  <a:srgbClr val="223121"/>
                </a:solidFill>
                <a:latin typeface="Helvetica" pitchFamily="2" charset="0"/>
              </a:rPr>
              <a:t>Lab</a:t>
            </a:r>
            <a:endParaRPr lang="es-ES" b="1" dirty="0">
              <a:solidFill>
                <a:srgbClr val="223121"/>
              </a:solidFill>
              <a:latin typeface="Helvetica" pitchFamily="2" charset="0"/>
            </a:endParaRPr>
          </a:p>
        </p:txBody>
      </p:sp>
      <p:sp>
        <p:nvSpPr>
          <p:cNvPr id="123" name="CuadroTexto 122">
            <a:extLst>
              <a:ext uri="{FF2B5EF4-FFF2-40B4-BE49-F238E27FC236}">
                <a16:creationId xmlns:a16="http://schemas.microsoft.com/office/drawing/2014/main" id="{7A52919E-86D7-FD49-93FD-8211CB9EBE96}"/>
              </a:ext>
            </a:extLst>
          </p:cNvPr>
          <p:cNvSpPr txBox="1"/>
          <p:nvPr/>
        </p:nvSpPr>
        <p:spPr>
          <a:xfrm>
            <a:off x="4260850" y="4194830"/>
            <a:ext cx="2283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dirty="0">
                <a:solidFill>
                  <a:srgbClr val="223121"/>
                </a:solidFill>
                <a:latin typeface="Helvetica" pitchFamily="2" charset="0"/>
              </a:rPr>
              <a:t>AGROALNEXT/2022/061</a:t>
            </a:r>
            <a:endParaRPr lang="es-ES" sz="1400" dirty="0">
              <a:solidFill>
                <a:srgbClr val="223121"/>
              </a:solidFill>
              <a:effectLst/>
              <a:latin typeface="Helvetica" pitchFamily="2" charset="0"/>
            </a:endParaRPr>
          </a:p>
          <a:p>
            <a:endParaRPr lang="es-E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163</Words>
  <Application>Microsoft Macintosh PowerPoint</Application>
  <PresentationFormat>Personalizado</PresentationFormat>
  <Paragraphs>24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Calibri</vt:lpstr>
      <vt:lpstr>Helvetica</vt:lpstr>
      <vt:lpstr>Roboto Lt</vt:lpstr>
      <vt:lpstr>Office Theme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AGROALNEXT PLANTILLA rollup-2024</dc:title>
  <dc:creator>Formatika</dc:creator>
  <cp:lastModifiedBy>Daniel Calvo García</cp:lastModifiedBy>
  <cp:revision>5</cp:revision>
  <dcterms:created xsi:type="dcterms:W3CDTF">2025-02-17T12:34:03Z</dcterms:created>
  <dcterms:modified xsi:type="dcterms:W3CDTF">2025-02-17T15:23:10Z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2024-09-18T00:00:00Z</vt:filetime>
  </property>
  <property fmtid="{D5CDD505-2E9C-101B-9397-08002B2CF9AE}" pid="3" name="Creator">
    <vt:lpwstr>Adobe Illustrator 28.0 (Macintosh)</vt:lpwstr>
  </property>
  <property fmtid="{D5CDD505-2E9C-101B-9397-08002B2CF9AE}" pid="4" name="CreatorVersion">
    <vt:lpwstr>21.0.0</vt:lpwstr>
  </property>
  <property fmtid="{D5CDD505-2E9C-101B-9397-08002B2CF9AE}" pid="5" name="GTS_PDFXConformance">
    <vt:lpwstr>PDF/X-1a:2001</vt:lpwstr>
  </property>
  <property fmtid="{D5CDD505-2E9C-101B-9397-08002B2CF9AE}" pid="6" name="GTS_PDFXVersion">
    <vt:lpwstr>PDF/X-1:2001</vt:lpwstr>
  </property>
  <property fmtid="{D5CDD505-2E9C-101B-9397-08002B2CF9AE}" pid="7" name="LastSaved">
    <vt:filetime>2025-02-17T00:00:00Z</vt:filetime>
  </property>
  <property fmtid="{D5CDD505-2E9C-101B-9397-08002B2CF9AE}" pid="8" name="Producer">
    <vt:lpwstr>iLovePDF</vt:lpwstr>
  </property>
</Properties>
</file>