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</p:sldIdLst>
  <p:sldSz cx="16200438" cy="36720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88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0F9"/>
    <a:srgbClr val="D2E6C6"/>
    <a:srgbClr val="7E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807"/>
  </p:normalViewPr>
  <p:slideViewPr>
    <p:cSldViewPr snapToGrid="0" snapToObjects="1" showGuides="1">
      <p:cViewPr>
        <p:scale>
          <a:sx n="33" d="100"/>
          <a:sy n="33" d="100"/>
        </p:scale>
        <p:origin x="1700" y="16"/>
      </p:cViewPr>
      <p:guideLst>
        <p:guide orient="horz" pos="11588"/>
        <p:guide pos="51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6009579"/>
            <a:ext cx="13770372" cy="12784161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9286746"/>
            <a:ext cx="12150329" cy="8865609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2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13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955025"/>
            <a:ext cx="3493219" cy="311188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955025"/>
            <a:ext cx="10277153" cy="3111889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2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30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9154626"/>
            <a:ext cx="13972878" cy="15274690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24573820"/>
            <a:ext cx="13972878" cy="8032599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22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9775123"/>
            <a:ext cx="6885186" cy="232987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9775123"/>
            <a:ext cx="6885186" cy="232987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38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55033"/>
            <a:ext cx="13972878" cy="709759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9001616"/>
            <a:ext cx="6853544" cy="4411553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13413169"/>
            <a:ext cx="6853544" cy="197287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9001616"/>
            <a:ext cx="6887296" cy="4411553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13413169"/>
            <a:ext cx="6887296" cy="197287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3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85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2448031"/>
            <a:ext cx="5225063" cy="8568108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5287075"/>
            <a:ext cx="8201472" cy="26095329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11016139"/>
            <a:ext cx="5225063" cy="20408760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5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2448031"/>
            <a:ext cx="5225063" cy="8568108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5287075"/>
            <a:ext cx="8201472" cy="26095329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11016139"/>
            <a:ext cx="5225063" cy="20408760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66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955033"/>
            <a:ext cx="13972878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9775123"/>
            <a:ext cx="13972878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34034437"/>
            <a:ext cx="3645099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5EB4-8F7D-B748-B203-BD73A64392A7}" type="datetimeFigureOut">
              <a:rPr lang="es-ES" smtClean="0"/>
              <a:t>02/03/2025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34034437"/>
            <a:ext cx="5467648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34034437"/>
            <a:ext cx="3645099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4533-3BB3-8540-AFB1-8EBE5283A3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57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2154754D-D47D-C65B-0F76-6EA352EF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69" y="17779234"/>
            <a:ext cx="5558039" cy="55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C3BAEC-3DAD-26FC-5F86-A19D902F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17" y="24641679"/>
            <a:ext cx="7282993" cy="435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D8800386-1760-9440-BBC6-6426A32EA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104"/>
          <a:stretch/>
        </p:blipFill>
        <p:spPr>
          <a:xfrm>
            <a:off x="865516" y="14774868"/>
            <a:ext cx="3360207" cy="2146016"/>
          </a:xfrm>
          <a:prstGeom prst="rect">
            <a:avLst/>
          </a:prstGeom>
        </p:spPr>
      </p:pic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B4C8EFE-60D0-B642-A6DF-ACC784A4C202}"/>
              </a:ext>
            </a:extLst>
          </p:cNvPr>
          <p:cNvSpPr/>
          <p:nvPr/>
        </p:nvSpPr>
        <p:spPr>
          <a:xfrm>
            <a:off x="875954" y="8148955"/>
            <a:ext cx="9560134" cy="379754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2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74EE9F-599C-7740-AFDF-0CABBD342F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8" t="45001" r="15327" b="5425"/>
          <a:stretch/>
        </p:blipFill>
        <p:spPr>
          <a:xfrm>
            <a:off x="18735" y="30879166"/>
            <a:ext cx="16199550" cy="58412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986088-ED7E-6844-9649-BA5BCB2238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12" t="8473" r="15327" b="50000"/>
          <a:stretch/>
        </p:blipFill>
        <p:spPr>
          <a:xfrm>
            <a:off x="18732" y="-1"/>
            <a:ext cx="16181262" cy="48733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C0895F-94B0-9448-9D2F-395A4169911C}"/>
              </a:ext>
            </a:extLst>
          </p:cNvPr>
          <p:cNvSpPr txBox="1"/>
          <p:nvPr/>
        </p:nvSpPr>
        <p:spPr>
          <a:xfrm>
            <a:off x="1074053" y="3873103"/>
            <a:ext cx="137086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000" b="1" i="1" dirty="0" err="1">
                <a:latin typeface="Helvetica" pitchFamily="2" charset="0"/>
              </a:rPr>
              <a:t>Bifidobacterium</a:t>
            </a:r>
            <a:r>
              <a:rPr lang="es-ES" sz="4000" b="1" i="1" dirty="0">
                <a:latin typeface="Helvetica" pitchFamily="2" charset="0"/>
              </a:rPr>
              <a:t> </a:t>
            </a:r>
            <a:r>
              <a:rPr lang="es-ES" sz="4000" b="1" i="1" dirty="0" err="1">
                <a:latin typeface="Helvetica" pitchFamily="2" charset="0"/>
              </a:rPr>
              <a:t>longum</a:t>
            </a:r>
            <a:r>
              <a:rPr lang="es-ES" sz="4000" b="1" i="1" dirty="0">
                <a:latin typeface="Helvetica" pitchFamily="2" charset="0"/>
              </a:rPr>
              <a:t> </a:t>
            </a:r>
            <a:r>
              <a:rPr lang="es-ES" sz="4000" b="1" dirty="0">
                <a:latin typeface="Helvetica" pitchFamily="2" charset="0"/>
              </a:rPr>
              <a:t>CECT 30763 </a:t>
            </a:r>
            <a:r>
              <a:rPr lang="es-ES" sz="4000" b="1" dirty="0" err="1">
                <a:latin typeface="Helvetica" pitchFamily="2" charset="0"/>
              </a:rPr>
              <a:t>Alleviates</a:t>
            </a:r>
            <a:r>
              <a:rPr lang="es-ES" sz="4000" b="1" dirty="0">
                <a:latin typeface="Helvetica" pitchFamily="2" charset="0"/>
              </a:rPr>
              <a:t> </a:t>
            </a:r>
            <a:r>
              <a:rPr lang="es-ES" sz="4000" b="1" dirty="0" err="1">
                <a:latin typeface="Helvetica" pitchFamily="2" charset="0"/>
              </a:rPr>
              <a:t>Mood</a:t>
            </a:r>
            <a:r>
              <a:rPr lang="es-ES" sz="4000" b="1" dirty="0">
                <a:latin typeface="Helvetica" pitchFamily="2" charset="0"/>
              </a:rPr>
              <a:t> </a:t>
            </a:r>
            <a:r>
              <a:rPr lang="es-ES" sz="4000" b="1" dirty="0" err="1">
                <a:latin typeface="Helvetica" pitchFamily="2" charset="0"/>
              </a:rPr>
              <a:t>Disorders</a:t>
            </a:r>
            <a:r>
              <a:rPr lang="es-ES" sz="4000" b="1" dirty="0">
                <a:latin typeface="Helvetica" pitchFamily="2" charset="0"/>
              </a:rPr>
              <a:t> in </a:t>
            </a:r>
            <a:r>
              <a:rPr lang="es-ES" sz="4000" b="1" dirty="0" err="1">
                <a:latin typeface="Helvetica" pitchFamily="2" charset="0"/>
              </a:rPr>
              <a:t>Stressed</a:t>
            </a:r>
            <a:r>
              <a:rPr lang="es-ES" sz="4000" b="1" dirty="0">
                <a:latin typeface="Helvetica" pitchFamily="2" charset="0"/>
              </a:rPr>
              <a:t> </a:t>
            </a:r>
            <a:r>
              <a:rPr lang="es-ES" sz="4000" b="1" dirty="0" err="1">
                <a:latin typeface="Helvetica" pitchFamily="2" charset="0"/>
              </a:rPr>
              <a:t>Mice</a:t>
            </a:r>
            <a:r>
              <a:rPr lang="es-ES" sz="4000" b="1" dirty="0">
                <a:latin typeface="Helvetica" pitchFamily="2" charset="0"/>
              </a:rPr>
              <a:t> </a:t>
            </a:r>
            <a:r>
              <a:rPr lang="es-ES" sz="4000" b="1" dirty="0" err="1">
                <a:latin typeface="Helvetica" pitchFamily="2" charset="0"/>
              </a:rPr>
              <a:t>via</a:t>
            </a:r>
            <a:r>
              <a:rPr lang="es-ES" sz="4000" b="1" dirty="0">
                <a:latin typeface="Helvetica" pitchFamily="2" charset="0"/>
              </a:rPr>
              <a:t> </a:t>
            </a:r>
            <a:r>
              <a:rPr lang="es-ES" sz="4000" b="1" dirty="0" err="1">
                <a:latin typeface="Helvetica" pitchFamily="2" charset="0"/>
              </a:rPr>
              <a:t>Immune</a:t>
            </a:r>
            <a:r>
              <a:rPr lang="es-ES" sz="4000" b="1" dirty="0">
                <a:latin typeface="Helvetica" pitchFamily="2" charset="0"/>
              </a:rPr>
              <a:t> and </a:t>
            </a:r>
            <a:r>
              <a:rPr lang="es-ES" sz="4000" b="1" dirty="0" err="1">
                <a:latin typeface="Helvetica" pitchFamily="2" charset="0"/>
              </a:rPr>
              <a:t>Dopamine</a:t>
            </a:r>
            <a:r>
              <a:rPr lang="es-ES" sz="4000" b="1" dirty="0">
                <a:latin typeface="Helvetica" pitchFamily="2" charset="0"/>
              </a:rPr>
              <a:t> </a:t>
            </a:r>
            <a:r>
              <a:rPr lang="es-ES" sz="4000" b="1" dirty="0" err="1">
                <a:latin typeface="Helvetica" pitchFamily="2" charset="0"/>
              </a:rPr>
              <a:t>Pathways</a:t>
            </a:r>
            <a:endParaRPr lang="es-ES" sz="4000" b="1" spc="40" dirty="0"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721A38-6209-A44C-8288-467F6309B8AD}"/>
              </a:ext>
            </a:extLst>
          </p:cNvPr>
          <p:cNvSpPr txBox="1"/>
          <p:nvPr/>
        </p:nvSpPr>
        <p:spPr>
          <a:xfrm>
            <a:off x="1070420" y="5852737"/>
            <a:ext cx="14668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1200"/>
              </a:spcAft>
            </a:pP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Tamayo M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Agustí A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Molina-Mendoza G. V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Rossini V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Tolosa-</a:t>
            </a:r>
            <a:r>
              <a:rPr lang="es-ES" sz="2800" spc="4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Enguís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Olivares M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Medina E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2800" spc="4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Chiralt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Guillamón JM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Canals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s-ES" sz="28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Sanz Y</a:t>
            </a:r>
            <a:r>
              <a:rPr lang="es-ES" sz="2800" spc="4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s-ES" sz="2800" spc="4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967F0E-8429-BD41-BC27-D3E3DF9DFECA}"/>
              </a:ext>
            </a:extLst>
          </p:cNvPr>
          <p:cNvSpPr txBox="1"/>
          <p:nvPr/>
        </p:nvSpPr>
        <p:spPr>
          <a:xfrm>
            <a:off x="1094376" y="6544862"/>
            <a:ext cx="142597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1200"/>
              </a:spcAft>
            </a:pPr>
            <a:endParaRPr lang="es-ES" sz="1600" b="1" spc="4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180349" algn="l"/>
              </a:tabLst>
            </a:pPr>
            <a:r>
              <a:rPr lang="es-ES" sz="1600" b="1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spc="4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Microbioma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Innovación en Nutrición y Salud. Instituto de Agroquímica y Tecnología de Alimentos (IATA-CSIC). Paterna (Valencia); </a:t>
            </a:r>
            <a:r>
              <a:rPr lang="es-ES" sz="1600" b="1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Instituto Universitario de Ingeniería de Alimentos-</a:t>
            </a:r>
            <a:r>
              <a:rPr lang="es-ES" sz="1600" spc="4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FoodUPV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600" spc="4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Universitat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spc="4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Politècnica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València; </a:t>
            </a:r>
            <a:r>
              <a:rPr lang="es-ES" sz="1600" b="1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Biología de sistemas en levaduras de interés biotecnológico. IATA-CSIC. Paterna (Valencia); </a:t>
            </a:r>
            <a:r>
              <a:rPr lang="es-ES" sz="1600" b="1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s-E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Instituto de Neurociencias, CSIC, Alicante.</a:t>
            </a:r>
          </a:p>
          <a:p>
            <a:pPr algn="just">
              <a:tabLst>
                <a:tab pos="180349" algn="l"/>
              </a:tabLst>
            </a:pPr>
            <a:r>
              <a:rPr lang="en-US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600" spc="4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AE8ED5-2ECC-E34B-8419-0583B9975E60}"/>
              </a:ext>
            </a:extLst>
          </p:cNvPr>
          <p:cNvSpPr txBox="1"/>
          <p:nvPr/>
        </p:nvSpPr>
        <p:spPr>
          <a:xfrm>
            <a:off x="1596253" y="8291854"/>
            <a:ext cx="402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Helvetica" pitchFamily="2" charset="0"/>
              </a:rPr>
              <a:t>INTRODUCTION: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35AFBC90-F07F-1D4B-9A76-2BB818362E53}"/>
              </a:ext>
            </a:extLst>
          </p:cNvPr>
          <p:cNvSpPr/>
          <p:nvPr/>
        </p:nvSpPr>
        <p:spPr>
          <a:xfrm>
            <a:off x="10629708" y="8186528"/>
            <a:ext cx="4512507" cy="375997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6FCF758-B91B-3A48-BCD6-6AAEB2EABC12}"/>
              </a:ext>
            </a:extLst>
          </p:cNvPr>
          <p:cNvSpPr txBox="1"/>
          <p:nvPr/>
        </p:nvSpPr>
        <p:spPr>
          <a:xfrm>
            <a:off x="11135258" y="8382525"/>
            <a:ext cx="317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Helvetica" pitchFamily="2" charset="0"/>
              </a:rPr>
              <a:t>OBJECTIVE</a:t>
            </a:r>
            <a:r>
              <a:rPr lang="es-ES" sz="2800" b="1" dirty="0">
                <a:latin typeface="Helvetica" pitchFamily="2" charset="0"/>
              </a:rPr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EE12AF5-8EBA-A844-916B-9FD008DD4E31}"/>
              </a:ext>
            </a:extLst>
          </p:cNvPr>
          <p:cNvSpPr txBox="1"/>
          <p:nvPr/>
        </p:nvSpPr>
        <p:spPr>
          <a:xfrm>
            <a:off x="1145030" y="8609279"/>
            <a:ext cx="9290980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300" b="1" dirty="0">
              <a:latin typeface="Helvetica" pitchFamily="2" charset="0"/>
            </a:endParaRPr>
          </a:p>
          <a:p>
            <a:r>
              <a:rPr lang="es-ES" sz="2300" b="1" dirty="0" err="1">
                <a:latin typeface="Helvetica" pitchFamily="2" charset="0"/>
              </a:rPr>
              <a:t>Depression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is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one</a:t>
            </a:r>
            <a:r>
              <a:rPr lang="es-ES" sz="2300" dirty="0">
                <a:latin typeface="Helvetica" pitchFamily="2" charset="0"/>
              </a:rPr>
              <a:t> of </a:t>
            </a:r>
            <a:r>
              <a:rPr lang="es-ES" sz="2300" dirty="0" err="1">
                <a:latin typeface="Helvetica" pitchFamily="2" charset="0"/>
              </a:rPr>
              <a:t>the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leading</a:t>
            </a:r>
            <a:r>
              <a:rPr lang="es-ES" sz="2300" dirty="0">
                <a:latin typeface="Helvetica" pitchFamily="2" charset="0"/>
              </a:rPr>
              <a:t> causes of </a:t>
            </a:r>
            <a:r>
              <a:rPr lang="es-ES" sz="2300" dirty="0" err="1">
                <a:latin typeface="Helvetica" pitchFamily="2" charset="0"/>
              </a:rPr>
              <a:t>disability</a:t>
            </a:r>
            <a:r>
              <a:rPr lang="es-ES" sz="2300" dirty="0">
                <a:latin typeface="Helvetica" pitchFamily="2" charset="0"/>
              </a:rPr>
              <a:t>, </a:t>
            </a:r>
            <a:r>
              <a:rPr lang="es-ES" sz="2300" dirty="0" err="1">
                <a:latin typeface="Helvetica" pitchFamily="2" charset="0"/>
              </a:rPr>
              <a:t>morbidity</a:t>
            </a:r>
            <a:r>
              <a:rPr lang="es-ES" sz="2300" dirty="0">
                <a:latin typeface="Helvetica" pitchFamily="2" charset="0"/>
              </a:rPr>
              <a:t>, and </a:t>
            </a:r>
            <a:r>
              <a:rPr lang="es-ES" sz="2300" dirty="0" err="1">
                <a:latin typeface="Helvetica" pitchFamily="2" charset="0"/>
              </a:rPr>
              <a:t>mortality</a:t>
            </a:r>
            <a:r>
              <a:rPr lang="es-ES" sz="2300" dirty="0">
                <a:latin typeface="Helvetica" pitchFamily="2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s-ES" sz="2300" b="1" dirty="0" err="1">
                <a:latin typeface="Helvetica" pitchFamily="2" charset="0"/>
              </a:rPr>
              <a:t>Unhealthy</a:t>
            </a:r>
            <a:r>
              <a:rPr lang="es-ES" sz="2300" b="1" dirty="0">
                <a:latin typeface="Helvetica" pitchFamily="2" charset="0"/>
              </a:rPr>
              <a:t> </a:t>
            </a:r>
            <a:r>
              <a:rPr lang="es-ES" sz="2300" b="1" dirty="0" err="1">
                <a:latin typeface="Helvetica" pitchFamily="2" charset="0"/>
              </a:rPr>
              <a:t>diets</a:t>
            </a:r>
            <a:r>
              <a:rPr lang="es-ES" sz="2300" b="1" dirty="0">
                <a:latin typeface="Helvetica" pitchFamily="2" charset="0"/>
              </a:rPr>
              <a:t> are </a:t>
            </a:r>
            <a:r>
              <a:rPr lang="es-ES" sz="2300" b="1" dirty="0" err="1">
                <a:latin typeface="Helvetica" pitchFamily="2" charset="0"/>
              </a:rPr>
              <a:t>the</a:t>
            </a:r>
            <a:r>
              <a:rPr lang="es-ES" sz="2300" b="1" dirty="0">
                <a:latin typeface="Helvetica" pitchFamily="2" charset="0"/>
              </a:rPr>
              <a:t> </a:t>
            </a:r>
            <a:r>
              <a:rPr lang="es-ES" sz="2300" b="1" dirty="0" err="1">
                <a:latin typeface="Helvetica" pitchFamily="2" charset="0"/>
              </a:rPr>
              <a:t>main</a:t>
            </a:r>
            <a:r>
              <a:rPr lang="es-ES" sz="2300" b="1" dirty="0">
                <a:latin typeface="Helvetica" pitchFamily="2" charset="0"/>
              </a:rPr>
              <a:t> </a:t>
            </a:r>
            <a:r>
              <a:rPr lang="es-ES" sz="2300" b="1" dirty="0" err="1">
                <a:latin typeface="Helvetica" pitchFamily="2" charset="0"/>
              </a:rPr>
              <a:t>risk</a:t>
            </a:r>
            <a:r>
              <a:rPr lang="es-ES" sz="2300" b="1" dirty="0">
                <a:latin typeface="Helvetica" pitchFamily="2" charset="0"/>
              </a:rPr>
              <a:t> factor </a:t>
            </a:r>
            <a:r>
              <a:rPr lang="es-ES" sz="2300" dirty="0" err="1">
                <a:latin typeface="Helvetica" pitchFamily="2" charset="0"/>
              </a:rPr>
              <a:t>for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the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development</a:t>
            </a:r>
            <a:r>
              <a:rPr lang="es-ES" sz="2300" dirty="0">
                <a:latin typeface="Helvetica" pitchFamily="2" charset="0"/>
              </a:rPr>
              <a:t> of </a:t>
            </a:r>
            <a:r>
              <a:rPr lang="es-ES" sz="2300" dirty="0" err="1">
                <a:latin typeface="Helvetica" pitchFamily="2" charset="0"/>
              </a:rPr>
              <a:t>chronic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diseases</a:t>
            </a:r>
            <a:r>
              <a:rPr lang="es-ES" sz="2300" dirty="0">
                <a:latin typeface="Helvetica" pitchFamily="2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s-ES" sz="2300" dirty="0" err="1">
                <a:latin typeface="Helvetica" pitchFamily="2" charset="0"/>
              </a:rPr>
              <a:t>The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b="1" dirty="0" err="1">
                <a:latin typeface="Helvetica" pitchFamily="2" charset="0"/>
              </a:rPr>
              <a:t>gut</a:t>
            </a:r>
            <a:r>
              <a:rPr lang="es-ES" sz="2300" b="1" dirty="0">
                <a:latin typeface="Helvetica" pitchFamily="2" charset="0"/>
              </a:rPr>
              <a:t> </a:t>
            </a:r>
            <a:r>
              <a:rPr lang="es-ES" sz="2300" b="1" dirty="0" err="1">
                <a:latin typeface="Helvetica" pitchFamily="2" charset="0"/>
              </a:rPr>
              <a:t>microbiota</a:t>
            </a:r>
            <a:r>
              <a:rPr lang="es-ES" sz="2300" b="1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interacts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with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diet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regulating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immune</a:t>
            </a:r>
            <a:r>
              <a:rPr lang="es-ES" sz="2300" dirty="0">
                <a:latin typeface="Helvetica" pitchFamily="2" charset="0"/>
              </a:rPr>
              <a:t>, </a:t>
            </a:r>
            <a:r>
              <a:rPr lang="es-ES" sz="2300" dirty="0" err="1">
                <a:latin typeface="Helvetica" pitchFamily="2" charset="0"/>
              </a:rPr>
              <a:t>endocrine</a:t>
            </a:r>
            <a:r>
              <a:rPr lang="es-ES" sz="2300" dirty="0">
                <a:latin typeface="Helvetica" pitchFamily="2" charset="0"/>
              </a:rPr>
              <a:t>, and neuronal </a:t>
            </a:r>
            <a:r>
              <a:rPr lang="es-ES" sz="2300" dirty="0" err="1">
                <a:latin typeface="Helvetica" pitchFamily="2" charset="0"/>
              </a:rPr>
              <a:t>functions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through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dirty="0" err="1">
                <a:latin typeface="Helvetica" pitchFamily="2" charset="0"/>
              </a:rPr>
              <a:t>the</a:t>
            </a:r>
            <a:r>
              <a:rPr lang="es-ES" sz="2300" dirty="0">
                <a:latin typeface="Helvetica" pitchFamily="2" charset="0"/>
              </a:rPr>
              <a:t> </a:t>
            </a:r>
            <a:r>
              <a:rPr lang="es-ES" sz="2300" b="1" dirty="0" err="1">
                <a:latin typeface="Helvetica" pitchFamily="2" charset="0"/>
              </a:rPr>
              <a:t>gut-brain</a:t>
            </a:r>
            <a:r>
              <a:rPr lang="es-ES" sz="2300" b="1" dirty="0">
                <a:latin typeface="Helvetica" pitchFamily="2" charset="0"/>
              </a:rPr>
              <a:t> axis </a:t>
            </a:r>
            <a:r>
              <a:rPr lang="es-ES" sz="2300" dirty="0" err="1">
                <a:latin typeface="Helvetica" pitchFamily="2" charset="0"/>
              </a:rPr>
              <a:t>contributing</a:t>
            </a:r>
            <a:r>
              <a:rPr lang="es-ES" sz="2300" dirty="0">
                <a:latin typeface="Helvetica" pitchFamily="2" charset="0"/>
              </a:rPr>
              <a:t> to human </a:t>
            </a:r>
            <a:r>
              <a:rPr lang="es-ES" sz="2300" dirty="0" err="1">
                <a:latin typeface="Helvetica" pitchFamily="2" charset="0"/>
              </a:rPr>
              <a:t>health</a:t>
            </a:r>
            <a:r>
              <a:rPr lang="es-ES" sz="2300" dirty="0">
                <a:latin typeface="Helvetica" pitchFamily="2" charset="0"/>
              </a:rPr>
              <a:t>.</a:t>
            </a:r>
            <a:endParaRPr lang="es-ES" sz="2300" b="1" dirty="0">
              <a:latin typeface="Helvetica" pitchFamily="2" charset="0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C62A4C0-44BB-2440-9D92-1DACA25DC005}"/>
              </a:ext>
            </a:extLst>
          </p:cNvPr>
          <p:cNvSpPr/>
          <p:nvPr/>
        </p:nvSpPr>
        <p:spPr>
          <a:xfrm>
            <a:off x="330740" y="23726108"/>
            <a:ext cx="15598578" cy="5448654"/>
          </a:xfrm>
          <a:prstGeom prst="roundRect">
            <a:avLst/>
          </a:prstGeom>
          <a:noFill/>
          <a:ln w="92075">
            <a:solidFill>
              <a:srgbClr val="E6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5" name="Agrupar 45">
            <a:extLst>
              <a:ext uri="{FF2B5EF4-FFF2-40B4-BE49-F238E27FC236}">
                <a16:creationId xmlns:a16="http://schemas.microsoft.com/office/drawing/2014/main" id="{37766406-E1B0-E743-AD2C-00BEDA0F89D4}"/>
              </a:ext>
            </a:extLst>
          </p:cNvPr>
          <p:cNvGrpSpPr/>
          <p:nvPr/>
        </p:nvGrpSpPr>
        <p:grpSpPr>
          <a:xfrm>
            <a:off x="878926" y="26716208"/>
            <a:ext cx="4293503" cy="2172605"/>
            <a:chOff x="1660145" y="1493851"/>
            <a:chExt cx="4293503" cy="2172605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2A92713-7BCE-BE41-A933-4BFE834B793B}"/>
                </a:ext>
              </a:extLst>
            </p:cNvPr>
            <p:cNvSpPr txBox="1"/>
            <p:nvPr/>
          </p:nvSpPr>
          <p:spPr>
            <a:xfrm>
              <a:off x="1660145" y="1512361"/>
              <a:ext cx="1712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Collection</a:t>
              </a:r>
              <a:r>
                <a:rPr lang="es-ES" sz="1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fecal </a:t>
              </a:r>
              <a:r>
                <a:rPr lang="es-ES" sz="1600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samples</a:t>
              </a:r>
              <a:endParaRPr lang="es-E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28E24A0-88C8-A641-A355-8A5295280D04}"/>
                </a:ext>
              </a:extLst>
            </p:cNvPr>
            <p:cNvSpPr txBox="1"/>
            <p:nvPr/>
          </p:nvSpPr>
          <p:spPr>
            <a:xfrm>
              <a:off x="3101347" y="1493851"/>
              <a:ext cx="285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err="1">
                  <a:solidFill>
                    <a:srgbClr val="7E03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Fermentation</a:t>
              </a:r>
              <a:endParaRPr lang="es-ES" sz="2400" b="1" dirty="0">
                <a:solidFill>
                  <a:srgbClr val="7E030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rco 29">
              <a:extLst>
                <a:ext uri="{FF2B5EF4-FFF2-40B4-BE49-F238E27FC236}">
                  <a16:creationId xmlns:a16="http://schemas.microsoft.com/office/drawing/2014/main" id="{793A4B84-E950-B244-A670-548F2659D85A}"/>
                </a:ext>
              </a:extLst>
            </p:cNvPr>
            <p:cNvSpPr/>
            <p:nvPr/>
          </p:nvSpPr>
          <p:spPr>
            <a:xfrm flipH="1">
              <a:off x="3755282" y="2808291"/>
              <a:ext cx="627630" cy="625169"/>
            </a:xfrm>
            <a:prstGeom prst="arc">
              <a:avLst>
                <a:gd name="adj1" fmla="val 15883739"/>
                <a:gd name="adj2" fmla="val 21090795"/>
              </a:avLst>
            </a:prstGeom>
            <a:ln w="25400">
              <a:solidFill>
                <a:srgbClr val="800000"/>
              </a:solidFill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Imagen 34" descr="fermentation.png">
              <a:extLst>
                <a:ext uri="{FF2B5EF4-FFF2-40B4-BE49-F238E27FC236}">
                  <a16:creationId xmlns:a16="http://schemas.microsoft.com/office/drawing/2014/main" id="{866474D9-2865-794A-A583-AC36699DB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65" y="2129168"/>
              <a:ext cx="790465" cy="790465"/>
            </a:xfrm>
            <a:prstGeom prst="rect">
              <a:avLst/>
            </a:prstGeom>
          </p:spPr>
        </p:pic>
        <p:pic>
          <p:nvPicPr>
            <p:cNvPr id="36" name="Imagen 35" descr="feces.png">
              <a:extLst>
                <a:ext uri="{FF2B5EF4-FFF2-40B4-BE49-F238E27FC236}">
                  <a16:creationId xmlns:a16="http://schemas.microsoft.com/office/drawing/2014/main" id="{00C14489-2E46-1B4C-B04E-65199F98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174" y="2193014"/>
              <a:ext cx="1015243" cy="1015243"/>
            </a:xfrm>
            <a:prstGeom prst="rect">
              <a:avLst/>
            </a:prstGeom>
          </p:spPr>
        </p:pic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E4EA124-6C33-A349-B66C-92F9BA858455}"/>
                </a:ext>
              </a:extLst>
            </p:cNvPr>
            <p:cNvSpPr txBox="1"/>
            <p:nvPr/>
          </p:nvSpPr>
          <p:spPr>
            <a:xfrm>
              <a:off x="3437022" y="3143236"/>
              <a:ext cx="1878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Glucose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tested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compounds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DBE0F3B-C41A-2E4E-84CA-A403AE6E47AD}"/>
              </a:ext>
            </a:extLst>
          </p:cNvPr>
          <p:cNvGrpSpPr/>
          <p:nvPr/>
        </p:nvGrpSpPr>
        <p:grpSpPr>
          <a:xfrm>
            <a:off x="4297096" y="27359033"/>
            <a:ext cx="771599" cy="938247"/>
            <a:chOff x="8467553" y="23661653"/>
            <a:chExt cx="1257257" cy="1166835"/>
          </a:xfrm>
        </p:grpSpPr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9DF26FD7-B065-F04A-8709-7F9CD11D7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6038" y="23661653"/>
              <a:ext cx="623806" cy="577472"/>
            </a:xfrm>
            <a:prstGeom prst="straightConnector1">
              <a:avLst/>
            </a:prstGeom>
            <a:ln w="22225">
              <a:solidFill>
                <a:srgbClr val="7E0308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C09100B3-6843-7D42-A4BB-AE74BB199781}"/>
                </a:ext>
              </a:extLst>
            </p:cNvPr>
            <p:cNvCxnSpPr>
              <a:cxnSpLocks/>
            </p:cNvCxnSpPr>
            <p:nvPr/>
          </p:nvCxnSpPr>
          <p:spPr>
            <a:xfrm>
              <a:off x="8467553" y="24239125"/>
              <a:ext cx="1257257" cy="0"/>
            </a:xfrm>
            <a:prstGeom prst="straightConnector1">
              <a:avLst/>
            </a:prstGeom>
            <a:ln w="19050">
              <a:solidFill>
                <a:srgbClr val="7E0308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32023B5F-704D-624F-9B73-D9C285EFDF92}"/>
                </a:ext>
              </a:extLst>
            </p:cNvPr>
            <p:cNvCxnSpPr>
              <a:cxnSpLocks/>
            </p:cNvCxnSpPr>
            <p:nvPr/>
          </p:nvCxnSpPr>
          <p:spPr>
            <a:xfrm>
              <a:off x="9081215" y="24265812"/>
              <a:ext cx="506864" cy="562676"/>
            </a:xfrm>
            <a:prstGeom prst="straightConnector1">
              <a:avLst/>
            </a:prstGeom>
            <a:ln w="19050">
              <a:solidFill>
                <a:srgbClr val="7E0308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4FFE2A5-556C-FB47-B2E6-922A23276B0B}"/>
              </a:ext>
            </a:extLst>
          </p:cNvPr>
          <p:cNvSpPr txBox="1"/>
          <p:nvPr/>
        </p:nvSpPr>
        <p:spPr>
          <a:xfrm>
            <a:off x="895144" y="23934970"/>
            <a:ext cx="774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Helvetica" pitchFamily="2" charset="0"/>
              </a:rPr>
              <a:t>MATERIAL AND METHODS</a:t>
            </a:r>
          </a:p>
        </p:txBody>
      </p:sp>
      <p:sp>
        <p:nvSpPr>
          <p:cNvPr id="51" name="Flecha derecha 50">
            <a:extLst>
              <a:ext uri="{FF2B5EF4-FFF2-40B4-BE49-F238E27FC236}">
                <a16:creationId xmlns:a16="http://schemas.microsoft.com/office/drawing/2014/main" id="{6DB17182-3ED8-0647-9CBE-508183E01AD3}"/>
              </a:ext>
            </a:extLst>
          </p:cNvPr>
          <p:cNvSpPr/>
          <p:nvPr/>
        </p:nvSpPr>
        <p:spPr>
          <a:xfrm>
            <a:off x="2607637" y="27667805"/>
            <a:ext cx="591387" cy="308919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083F2B0-CCDD-D440-ABDD-20A29725F890}"/>
              </a:ext>
            </a:extLst>
          </p:cNvPr>
          <p:cNvSpPr txBox="1"/>
          <p:nvPr/>
        </p:nvSpPr>
        <p:spPr>
          <a:xfrm>
            <a:off x="5113927" y="27188731"/>
            <a:ext cx="189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511285B-71D5-CD46-926D-BB210BCB7E27}"/>
              </a:ext>
            </a:extLst>
          </p:cNvPr>
          <p:cNvSpPr txBox="1"/>
          <p:nvPr/>
        </p:nvSpPr>
        <p:spPr>
          <a:xfrm>
            <a:off x="5113927" y="27625153"/>
            <a:ext cx="189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METABOLITES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9E19008-A218-594D-9FF1-A4CC159C3E6D}"/>
              </a:ext>
            </a:extLst>
          </p:cNvPr>
          <p:cNvSpPr txBox="1"/>
          <p:nvPr/>
        </p:nvSpPr>
        <p:spPr>
          <a:xfrm>
            <a:off x="5041563" y="28084506"/>
            <a:ext cx="285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RESPONSE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0BE1CAD-A7A8-0F44-96B9-4C3657A6E3F7}"/>
              </a:ext>
            </a:extLst>
          </p:cNvPr>
          <p:cNvSpPr txBox="1"/>
          <p:nvPr/>
        </p:nvSpPr>
        <p:spPr>
          <a:xfrm>
            <a:off x="650936" y="25189862"/>
            <a:ext cx="714672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 err="1">
                <a:effectLst/>
                <a:latin typeface="Helvetica" pitchFamily="2" charset="0"/>
              </a:rPr>
              <a:t>We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have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evaluated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the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immune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properties</a:t>
            </a:r>
            <a:r>
              <a:rPr lang="es-ES" dirty="0">
                <a:latin typeface="Helvetica" pitchFamily="2" charset="0"/>
              </a:rPr>
              <a:t> and </a:t>
            </a:r>
            <a:r>
              <a:rPr lang="es-ES" dirty="0" err="1">
                <a:latin typeface="Helvetica" pitchFamily="2" charset="0"/>
              </a:rPr>
              <a:t>impact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on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the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gut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microbiota</a:t>
            </a:r>
            <a:r>
              <a:rPr lang="es-ES" dirty="0">
                <a:latin typeface="Helvetica" pitchFamily="2" charset="0"/>
              </a:rPr>
              <a:t> of </a:t>
            </a:r>
            <a:r>
              <a:rPr lang="es-ES" dirty="0" err="1">
                <a:latin typeface="Helvetica" pitchFamily="2" charset="0"/>
              </a:rPr>
              <a:t>fermented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b="0" i="0" dirty="0">
                <a:effectLst/>
                <a:latin typeface="Helvetica" pitchFamily="2" charset="0"/>
              </a:rPr>
              <a:t>grape </a:t>
            </a:r>
            <a:r>
              <a:rPr lang="es-ES" b="0" i="0" dirty="0" err="1">
                <a:effectLst/>
                <a:latin typeface="Helvetica" pitchFamily="2" charset="0"/>
              </a:rPr>
              <a:t>pomace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from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white</a:t>
            </a:r>
            <a:r>
              <a:rPr lang="es-ES" b="0" i="0" dirty="0">
                <a:effectLst/>
                <a:latin typeface="Helvetica" pitchFamily="2" charset="0"/>
              </a:rPr>
              <a:t> grape </a:t>
            </a:r>
            <a:r>
              <a:rPr lang="es-ES" b="0" i="0" dirty="0" err="1">
                <a:effectLst/>
                <a:latin typeface="Helvetica" pitchFamily="2" charset="0"/>
              </a:rPr>
              <a:t>varieties</a:t>
            </a:r>
            <a:r>
              <a:rPr lang="es-ES" b="0" i="0" dirty="0">
                <a:effectLst/>
                <a:latin typeface="Helvetica" pitchFamily="2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" b="0" i="0" dirty="0" err="1">
                <a:effectLst/>
                <a:latin typeface="Helvetica" pitchFamily="2" charset="0"/>
              </a:rPr>
              <a:t>From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the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b="0" i="0" dirty="0">
                <a:effectLst/>
                <a:latin typeface="Helvetica" pitchFamily="2" charset="0"/>
              </a:rPr>
              <a:t>grape </a:t>
            </a:r>
            <a:r>
              <a:rPr lang="es-ES" b="0" i="0" dirty="0" err="1">
                <a:effectLst/>
                <a:latin typeface="Helvetica" pitchFamily="2" charset="0"/>
              </a:rPr>
              <a:t>pomace</a:t>
            </a:r>
            <a:r>
              <a:rPr lang="es-ES" b="0" i="0" dirty="0">
                <a:effectLst/>
                <a:latin typeface="Helvetica" pitchFamily="2" charset="0"/>
              </a:rPr>
              <a:t>, </a:t>
            </a:r>
            <a:r>
              <a:rPr lang="es-ES" b="0" i="0" dirty="0" err="1">
                <a:effectLst/>
                <a:latin typeface="Helvetica" pitchFamily="2" charset="0"/>
              </a:rPr>
              <a:t>we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also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performed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an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extraction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process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using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subcritical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water</a:t>
            </a:r>
            <a:r>
              <a:rPr lang="es-ES" b="0" i="0" dirty="0">
                <a:effectLst/>
                <a:latin typeface="Helvetica" pitchFamily="2" charset="0"/>
              </a:rPr>
              <a:t> (</a:t>
            </a:r>
            <a:r>
              <a:rPr lang="es-ES" b="0" i="0" dirty="0" err="1">
                <a:effectLst/>
                <a:latin typeface="Helvetica" pitchFamily="2" charset="0"/>
              </a:rPr>
              <a:t>treatment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here</a:t>
            </a:r>
            <a:r>
              <a:rPr lang="es-ES" b="0" i="0" dirty="0">
                <a:effectLst/>
                <a:latin typeface="Helvetica" pitchFamily="2" charset="0"/>
              </a:rPr>
              <a:t> </a:t>
            </a:r>
            <a:r>
              <a:rPr lang="es-ES" b="0" i="0" dirty="0" err="1">
                <a:effectLst/>
                <a:latin typeface="Helvetica" pitchFamily="2" charset="0"/>
              </a:rPr>
              <a:t>referred</a:t>
            </a:r>
            <a:r>
              <a:rPr lang="es-ES" b="0" i="0" dirty="0">
                <a:effectLst/>
                <a:latin typeface="Helvetica" pitchFamily="2" charset="0"/>
              </a:rPr>
              <a:t> as "</a:t>
            </a:r>
            <a:r>
              <a:rPr lang="es-ES" b="0" i="0" dirty="0" err="1">
                <a:effectLst/>
                <a:latin typeface="Helvetica" pitchFamily="2" charset="0"/>
              </a:rPr>
              <a:t>extract</a:t>
            </a:r>
            <a:r>
              <a:rPr lang="es-ES" b="0" i="0" dirty="0">
                <a:effectLst/>
                <a:latin typeface="Helvetica" pitchFamily="2" charset="0"/>
              </a:rPr>
              <a:t>").</a:t>
            </a:r>
            <a:endParaRPr lang="es-ES" dirty="0">
              <a:latin typeface="Helvetica" pitchFamily="2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C96C04B-C79D-C24A-A0FC-4ED8180F22F0}"/>
              </a:ext>
            </a:extLst>
          </p:cNvPr>
          <p:cNvSpPr txBox="1"/>
          <p:nvPr/>
        </p:nvSpPr>
        <p:spPr>
          <a:xfrm>
            <a:off x="636359" y="24609766"/>
            <a:ext cx="443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In vitro </a:t>
            </a:r>
            <a:r>
              <a:rPr lang="es-ES" sz="2400" b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assays</a:t>
            </a:r>
            <a:endParaRPr lang="es-ES" sz="2400" b="1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61" name="Rectángulo redondeado 60">
            <a:extLst>
              <a:ext uri="{FF2B5EF4-FFF2-40B4-BE49-F238E27FC236}">
                <a16:creationId xmlns:a16="http://schemas.microsoft.com/office/drawing/2014/main" id="{49DB025B-3453-CE4B-B5FD-7B1F2F42D311}"/>
              </a:ext>
            </a:extLst>
          </p:cNvPr>
          <p:cNvSpPr/>
          <p:nvPr/>
        </p:nvSpPr>
        <p:spPr>
          <a:xfrm>
            <a:off x="656307" y="12330158"/>
            <a:ext cx="6775302" cy="11108689"/>
          </a:xfrm>
          <a:prstGeom prst="roundRect">
            <a:avLst/>
          </a:prstGeom>
          <a:noFill/>
          <a:ln w="92075">
            <a:solidFill>
              <a:srgbClr val="D2E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20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6D3CB4D-2C1D-1447-91F8-DF5656BCF8D0}"/>
              </a:ext>
            </a:extLst>
          </p:cNvPr>
          <p:cNvSpPr txBox="1"/>
          <p:nvPr/>
        </p:nvSpPr>
        <p:spPr>
          <a:xfrm>
            <a:off x="8336813" y="23984958"/>
            <a:ext cx="443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In vivo </a:t>
            </a:r>
            <a:r>
              <a:rPr lang="es-ES" sz="2400" b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assays</a:t>
            </a:r>
            <a:endParaRPr lang="es-ES" sz="2400" b="1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1659675E-FB01-2D4C-819E-AF21391AB9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80489" b="55306"/>
          <a:stretch/>
        </p:blipFill>
        <p:spPr>
          <a:xfrm>
            <a:off x="657137" y="17684639"/>
            <a:ext cx="1789423" cy="1965272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B9D781E2-2783-0849-AF09-75A015F19F2E}"/>
              </a:ext>
            </a:extLst>
          </p:cNvPr>
          <p:cNvSpPr txBox="1"/>
          <p:nvPr/>
        </p:nvSpPr>
        <p:spPr>
          <a:xfrm>
            <a:off x="1203707" y="17485600"/>
            <a:ext cx="25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A5A87B1-B04C-5B4E-B777-699266EAFDA5}"/>
              </a:ext>
            </a:extLst>
          </p:cNvPr>
          <p:cNvSpPr txBox="1"/>
          <p:nvPr/>
        </p:nvSpPr>
        <p:spPr>
          <a:xfrm>
            <a:off x="2742717" y="17472776"/>
            <a:ext cx="22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90FB25A-29D8-B84D-9EA2-346F1C1435AD}"/>
              </a:ext>
            </a:extLst>
          </p:cNvPr>
          <p:cNvSpPr txBox="1"/>
          <p:nvPr/>
        </p:nvSpPr>
        <p:spPr>
          <a:xfrm flipH="1">
            <a:off x="4332792" y="17458285"/>
            <a:ext cx="197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4F3AA49-0694-9244-AB54-B1BC6FB182AE}"/>
              </a:ext>
            </a:extLst>
          </p:cNvPr>
          <p:cNvSpPr txBox="1"/>
          <p:nvPr/>
        </p:nvSpPr>
        <p:spPr>
          <a:xfrm>
            <a:off x="7131266" y="22349767"/>
            <a:ext cx="22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6334FF5-75A3-A94B-95CB-CCC5621FD54B}"/>
              </a:ext>
            </a:extLst>
          </p:cNvPr>
          <p:cNvSpPr txBox="1"/>
          <p:nvPr/>
        </p:nvSpPr>
        <p:spPr>
          <a:xfrm>
            <a:off x="5834067" y="17388237"/>
            <a:ext cx="22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3DD9BF4C-9892-484C-A2DC-4736E46E6737}"/>
              </a:ext>
            </a:extLst>
          </p:cNvPr>
          <p:cNvSpPr txBox="1"/>
          <p:nvPr/>
        </p:nvSpPr>
        <p:spPr>
          <a:xfrm>
            <a:off x="1200804" y="12450195"/>
            <a:ext cx="6119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Grape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pomace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exerts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bifidogenic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pro-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citokines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B7BE8925-3915-CD45-9E05-1791BF7D3A71}"/>
              </a:ext>
            </a:extLst>
          </p:cNvPr>
          <p:cNvSpPr txBox="1"/>
          <p:nvPr/>
        </p:nvSpPr>
        <p:spPr>
          <a:xfrm>
            <a:off x="1149212" y="14476826"/>
            <a:ext cx="294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79C1D180-37D1-AC48-801B-4261465FCEDE}"/>
              </a:ext>
            </a:extLst>
          </p:cNvPr>
          <p:cNvSpPr txBox="1"/>
          <p:nvPr/>
        </p:nvSpPr>
        <p:spPr>
          <a:xfrm>
            <a:off x="2960748" y="14498227"/>
            <a:ext cx="24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4664270F-CEF0-7E4B-81FF-0C630392FC10}"/>
              </a:ext>
            </a:extLst>
          </p:cNvPr>
          <p:cNvSpPr txBox="1"/>
          <p:nvPr/>
        </p:nvSpPr>
        <p:spPr>
          <a:xfrm>
            <a:off x="963441" y="16717783"/>
            <a:ext cx="376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1: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superscript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statistically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diferences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ANOVA.</a:t>
            </a: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04DCEEB4-4CD6-D44E-AD26-982F9CFB334E}"/>
              </a:ext>
            </a:extLst>
          </p:cNvPr>
          <p:cNvGrpSpPr/>
          <p:nvPr/>
        </p:nvGrpSpPr>
        <p:grpSpPr>
          <a:xfrm>
            <a:off x="1074261" y="20455986"/>
            <a:ext cx="3325851" cy="2185501"/>
            <a:chOff x="19679040" y="15607329"/>
            <a:chExt cx="4055872" cy="3075300"/>
          </a:xfrm>
        </p:grpSpPr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C2D1CD1B-850B-C541-B291-FFDA0855E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49392" b="51131"/>
            <a:stretch/>
          </p:blipFill>
          <p:spPr>
            <a:xfrm>
              <a:off x="19679040" y="16092531"/>
              <a:ext cx="4055872" cy="2590098"/>
            </a:xfrm>
            <a:prstGeom prst="rect">
              <a:avLst/>
            </a:prstGeom>
          </p:spPr>
        </p:pic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266904DB-8D89-1447-B5E7-04F5DFC03B8B}"/>
                </a:ext>
              </a:extLst>
            </p:cNvPr>
            <p:cNvSpPr txBox="1"/>
            <p:nvPr/>
          </p:nvSpPr>
          <p:spPr>
            <a:xfrm>
              <a:off x="20087110" y="15607753"/>
              <a:ext cx="369309" cy="436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41CFA0A1-1319-E044-9ED9-81E991F7FD15}"/>
                </a:ext>
              </a:extLst>
            </p:cNvPr>
            <p:cNvSpPr txBox="1"/>
            <p:nvPr/>
          </p:nvSpPr>
          <p:spPr>
            <a:xfrm>
              <a:off x="21966449" y="15607329"/>
              <a:ext cx="313150" cy="436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871E726-B96C-CC42-BFDF-5486ABFA42DA}"/>
              </a:ext>
            </a:extLst>
          </p:cNvPr>
          <p:cNvSpPr txBox="1"/>
          <p:nvPr/>
        </p:nvSpPr>
        <p:spPr>
          <a:xfrm>
            <a:off x="1318485" y="22752716"/>
            <a:ext cx="581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3: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of pro-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citokines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and Pearson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superscript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statistically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diferences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ANOVA.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CB388A24-2587-E540-A51D-E4D989DE8A13}"/>
              </a:ext>
            </a:extLst>
          </p:cNvPr>
          <p:cNvSpPr txBox="1"/>
          <p:nvPr/>
        </p:nvSpPr>
        <p:spPr>
          <a:xfrm>
            <a:off x="1047805" y="19516834"/>
            <a:ext cx="657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2: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metabolites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superscript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statistically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diferences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ANOVA.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3AAC29D-992C-644D-98D0-BB9858DA6E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044" y="20544175"/>
            <a:ext cx="2865900" cy="206692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9D22E7D8-F9E6-6642-BAD5-BF26AD7DF6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49" r="41269" b="55306"/>
          <a:stretch/>
        </p:blipFill>
        <p:spPr>
          <a:xfrm>
            <a:off x="3904346" y="17644615"/>
            <a:ext cx="1676649" cy="1965272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CA93BE17-6E13-E14D-BD6A-10E6C07257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549" r="19743" b="55306"/>
          <a:stretch/>
        </p:blipFill>
        <p:spPr>
          <a:xfrm>
            <a:off x="5534362" y="17635798"/>
            <a:ext cx="1715706" cy="1965272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C080A8A8-804F-8B49-99CF-149B54478B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156" r="60277" b="55306"/>
          <a:stretch/>
        </p:blipFill>
        <p:spPr>
          <a:xfrm>
            <a:off x="2277701" y="17703572"/>
            <a:ext cx="1886321" cy="1965272"/>
          </a:xfrm>
          <a:prstGeom prst="rect">
            <a:avLst/>
          </a:prstGeom>
        </p:spPr>
      </p:pic>
      <p:grpSp>
        <p:nvGrpSpPr>
          <p:cNvPr id="100" name="Grupo 99">
            <a:extLst>
              <a:ext uri="{FF2B5EF4-FFF2-40B4-BE49-F238E27FC236}">
                <a16:creationId xmlns:a16="http://schemas.microsoft.com/office/drawing/2014/main" id="{4CC86DBE-EE2E-1A4B-AB7E-E67CA8ACDFC7}"/>
              </a:ext>
            </a:extLst>
          </p:cNvPr>
          <p:cNvGrpSpPr/>
          <p:nvPr/>
        </p:nvGrpSpPr>
        <p:grpSpPr>
          <a:xfrm>
            <a:off x="4323152" y="15039387"/>
            <a:ext cx="3667612" cy="1179296"/>
            <a:chOff x="12563364" y="17978695"/>
            <a:chExt cx="3667612" cy="1179296"/>
          </a:xfrm>
        </p:grpSpPr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1A4E0A29-5F06-3142-8DFB-1D906F8D2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1605" t="28151" r="62335" b="46580"/>
            <a:stretch/>
          </p:blipFill>
          <p:spPr>
            <a:xfrm>
              <a:off x="12563364" y="18003023"/>
              <a:ext cx="543036" cy="1096651"/>
            </a:xfrm>
            <a:prstGeom prst="rect">
              <a:avLst/>
            </a:prstGeom>
          </p:spPr>
        </p:pic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30EA7C31-AD1F-594A-B358-D9C9AC91FEED}"/>
                </a:ext>
              </a:extLst>
            </p:cNvPr>
            <p:cNvSpPr txBox="1"/>
            <p:nvPr/>
          </p:nvSpPr>
          <p:spPr>
            <a:xfrm>
              <a:off x="13085986" y="17978695"/>
              <a:ext cx="1019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latin typeface="Helvetica" pitchFamily="2" charset="0"/>
                </a:rPr>
                <a:t>Blank</a:t>
              </a:r>
              <a:endParaRPr lang="es-ES" sz="1400" dirty="0">
                <a:latin typeface="Helvetica" pitchFamily="2" charset="0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D98F50F0-60D0-0847-B63E-1069EB4592C3}"/>
                </a:ext>
              </a:extLst>
            </p:cNvPr>
            <p:cNvSpPr txBox="1"/>
            <p:nvPr/>
          </p:nvSpPr>
          <p:spPr>
            <a:xfrm>
              <a:off x="13065291" y="18281575"/>
              <a:ext cx="3152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Helvetica" pitchFamily="2" charset="0"/>
                </a:rPr>
                <a:t>Positive control (</a:t>
              </a:r>
              <a:r>
                <a:rPr lang="es-ES" sz="1400" dirty="0" err="1">
                  <a:latin typeface="Helvetica" pitchFamily="2" charset="0"/>
                </a:rPr>
                <a:t>glucose</a:t>
              </a:r>
              <a:r>
                <a:rPr lang="es-ES" sz="1400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D847F39F-7D27-9A40-82D7-B929E426F46C}"/>
                </a:ext>
              </a:extLst>
            </p:cNvPr>
            <p:cNvSpPr txBox="1"/>
            <p:nvPr/>
          </p:nvSpPr>
          <p:spPr>
            <a:xfrm>
              <a:off x="13077982" y="18551348"/>
              <a:ext cx="3152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Helvetica" pitchFamily="2" charset="0"/>
                </a:rPr>
                <a:t>Grape </a:t>
              </a:r>
              <a:r>
                <a:rPr lang="es-ES" sz="1400" dirty="0" err="1">
                  <a:latin typeface="Helvetica" pitchFamily="2" charset="0"/>
                </a:rPr>
                <a:t>pomace</a:t>
              </a:r>
              <a:endParaRPr lang="es-ES" sz="1400" dirty="0">
                <a:latin typeface="Helvetica" pitchFamily="2" charset="0"/>
              </a:endParaRPr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79EF6A89-6033-8E40-B9D2-25986A80E0C0}"/>
                </a:ext>
              </a:extLst>
            </p:cNvPr>
            <p:cNvSpPr txBox="1"/>
            <p:nvPr/>
          </p:nvSpPr>
          <p:spPr>
            <a:xfrm>
              <a:off x="13071919" y="18850214"/>
              <a:ext cx="1686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latin typeface="Helvetica" pitchFamily="2" charset="0"/>
                </a:rPr>
                <a:t>Extract</a:t>
              </a:r>
              <a:endParaRPr lang="es-ES" sz="1400" dirty="0">
                <a:latin typeface="Helvetica" pitchFamily="2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BF8E0-08E1-3419-D2DB-092CA23A4809}"/>
              </a:ext>
            </a:extLst>
          </p:cNvPr>
          <p:cNvSpPr txBox="1"/>
          <p:nvPr/>
        </p:nvSpPr>
        <p:spPr>
          <a:xfrm flipH="1">
            <a:off x="4554395" y="20338809"/>
            <a:ext cx="197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175DB32-7DC3-E21F-E30D-852F2E124E5C}"/>
              </a:ext>
            </a:extLst>
          </p:cNvPr>
          <p:cNvSpPr/>
          <p:nvPr/>
        </p:nvSpPr>
        <p:spPr>
          <a:xfrm>
            <a:off x="7685820" y="12233758"/>
            <a:ext cx="8286948" cy="11202629"/>
          </a:xfrm>
          <a:prstGeom prst="roundRect">
            <a:avLst/>
          </a:prstGeom>
          <a:noFill/>
          <a:ln w="92075">
            <a:solidFill>
              <a:srgbClr val="D2E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20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39F2621-12BC-2F04-9F81-E1FB09B7495B}"/>
              </a:ext>
            </a:extLst>
          </p:cNvPr>
          <p:cNvGrpSpPr/>
          <p:nvPr/>
        </p:nvGrpSpPr>
        <p:grpSpPr>
          <a:xfrm>
            <a:off x="7767326" y="14246617"/>
            <a:ext cx="8137474" cy="3094152"/>
            <a:chOff x="7767326" y="14985945"/>
            <a:chExt cx="8137474" cy="3094152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CE67104-217A-270A-66C4-B51FFB96AA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1" b="76145"/>
            <a:stretch/>
          </p:blipFill>
          <p:spPr bwMode="auto">
            <a:xfrm>
              <a:off x="7769484" y="15061700"/>
              <a:ext cx="3943294" cy="1564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F62AAD70-DEBC-7E91-0DD5-A51556E484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41" r="26101" b="4238"/>
            <a:stretch/>
          </p:blipFill>
          <p:spPr bwMode="auto">
            <a:xfrm>
              <a:off x="12147352" y="16485432"/>
              <a:ext cx="3226060" cy="159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90A995A-D927-6543-796F-2E7AEBA65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19" b="53047"/>
            <a:stretch/>
          </p:blipFill>
          <p:spPr bwMode="auto">
            <a:xfrm>
              <a:off x="11510009" y="14985945"/>
              <a:ext cx="4365484" cy="1536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7221958-7A27-3106-3AC8-E0EA4723961C}"/>
                </a:ext>
              </a:extLst>
            </p:cNvPr>
            <p:cNvGrpSpPr/>
            <p:nvPr/>
          </p:nvGrpSpPr>
          <p:grpSpPr>
            <a:xfrm>
              <a:off x="14996796" y="16743482"/>
              <a:ext cx="908004" cy="727318"/>
              <a:chOff x="8621808" y="18178610"/>
              <a:chExt cx="908004" cy="727318"/>
            </a:xfrm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A79918E4-9FA9-595D-4EA4-6D71FDF755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41" t="97172" r="29889" b="-848"/>
              <a:stretch/>
            </p:blipFill>
            <p:spPr bwMode="auto">
              <a:xfrm>
                <a:off x="8688564" y="18664857"/>
                <a:ext cx="841248" cy="241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389DC55E-6E13-A9A9-78ED-4957F6A95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52" t="96766" r="49509" b="-140"/>
              <a:stretch/>
            </p:blipFill>
            <p:spPr bwMode="auto">
              <a:xfrm>
                <a:off x="8673359" y="18414267"/>
                <a:ext cx="521208" cy="221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CB5EA701-F2A0-BAAE-86A7-65CC5EB69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49" t="96417" r="60959" b="-1206"/>
              <a:stretch/>
            </p:blipFill>
            <p:spPr bwMode="auto">
              <a:xfrm>
                <a:off x="8621808" y="18178610"/>
                <a:ext cx="645710" cy="313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A6B3295-AB34-0394-16F5-2047450E8A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7532" r="-1474" b="28147"/>
            <a:stretch/>
          </p:blipFill>
          <p:spPr bwMode="auto">
            <a:xfrm>
              <a:off x="7767326" y="16444081"/>
              <a:ext cx="4429839" cy="1594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593B552-AE29-8DB8-38DB-2244319BCD0C}"/>
              </a:ext>
            </a:extLst>
          </p:cNvPr>
          <p:cNvSpPr txBox="1"/>
          <p:nvPr/>
        </p:nvSpPr>
        <p:spPr>
          <a:xfrm>
            <a:off x="8089098" y="14250156"/>
            <a:ext cx="29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8023D26-F46F-3054-0EE7-2A94C8AA7CF8}"/>
              </a:ext>
            </a:extLst>
          </p:cNvPr>
          <p:cNvSpPr txBox="1"/>
          <p:nvPr/>
        </p:nvSpPr>
        <p:spPr>
          <a:xfrm>
            <a:off x="7906701" y="17242046"/>
            <a:ext cx="783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4: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of </a:t>
            </a: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E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longum</a:t>
            </a: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depressive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anxiety-like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Defeat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Mean ± SEM. *p &lt; 0.05, ***p &lt; 0.001, #p &lt; 0.05 (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Student́s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 t test).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6C6D1A8-EA0D-E396-A134-1524B1D50C21}"/>
              </a:ext>
            </a:extLst>
          </p:cNvPr>
          <p:cNvSpPr txBox="1"/>
          <p:nvPr/>
        </p:nvSpPr>
        <p:spPr>
          <a:xfrm>
            <a:off x="14149062" y="20167021"/>
            <a:ext cx="1671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6: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longum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dopaminergic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cheme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B. </a:t>
            </a:r>
            <a:r>
              <a:rPr lang="es-US" sz="1200" i="1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longum</a:t>
            </a:r>
            <a:r>
              <a:rPr lang="es-US" sz="1200" i="1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s-US" sz="1200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psychobiotic</a:t>
            </a:r>
            <a:r>
              <a:rPr lang="es-US" sz="120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173C4480-5EF5-B562-826D-B09A5D89AB6D}"/>
              </a:ext>
            </a:extLst>
          </p:cNvPr>
          <p:cNvSpPr/>
          <p:nvPr/>
        </p:nvSpPr>
        <p:spPr>
          <a:xfrm>
            <a:off x="374190" y="29392768"/>
            <a:ext cx="15598578" cy="1631200"/>
          </a:xfrm>
          <a:prstGeom prst="roundRect">
            <a:avLst/>
          </a:prstGeom>
          <a:solidFill>
            <a:srgbClr val="E6F0F9"/>
          </a:solidFill>
          <a:ln w="92075">
            <a:solidFill>
              <a:srgbClr val="E6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1970F33-786A-B484-A17C-96D07320968C}"/>
              </a:ext>
            </a:extLst>
          </p:cNvPr>
          <p:cNvSpPr txBox="1"/>
          <p:nvPr/>
        </p:nvSpPr>
        <p:spPr>
          <a:xfrm>
            <a:off x="631069" y="29623160"/>
            <a:ext cx="774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Helvetica" pitchFamily="2" charset="0"/>
              </a:rPr>
              <a:t>CONCLUSION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4746F7-22BC-82CC-0364-0BE5E30015D8}"/>
              </a:ext>
            </a:extLst>
          </p:cNvPr>
          <p:cNvSpPr txBox="1"/>
          <p:nvPr/>
        </p:nvSpPr>
        <p:spPr>
          <a:xfrm>
            <a:off x="8269477" y="12367463"/>
            <a:ext cx="7103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Bifidobacterium</a:t>
            </a:r>
            <a:r>
              <a:rPr lang="es-E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longum</a:t>
            </a:r>
            <a:r>
              <a:rPr lang="es-E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CECT 30763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depressive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anxiety-like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dopaminergic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536CA164-89AF-1742-8FE4-8563D12F940A}"/>
              </a:ext>
            </a:extLst>
          </p:cNvPr>
          <p:cNvSpPr txBox="1"/>
          <p:nvPr/>
        </p:nvSpPr>
        <p:spPr>
          <a:xfrm>
            <a:off x="11048101" y="9025447"/>
            <a:ext cx="394869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b="1" i="0" dirty="0" err="1">
                <a:effectLst/>
                <a:latin typeface="Helvetica" pitchFamily="2" charset="0"/>
              </a:rPr>
              <a:t>Identification</a:t>
            </a:r>
            <a:r>
              <a:rPr lang="es-ES" sz="2600" b="1" i="0" dirty="0">
                <a:effectLst/>
                <a:latin typeface="Helvetica" pitchFamily="2" charset="0"/>
              </a:rPr>
              <a:t> of novel </a:t>
            </a:r>
            <a:r>
              <a:rPr lang="es-ES" sz="2600" b="1" dirty="0" err="1">
                <a:latin typeface="Helvetica" pitchFamily="2" charset="0"/>
              </a:rPr>
              <a:t>c</a:t>
            </a:r>
            <a:r>
              <a:rPr lang="es-ES" sz="2600" b="1" i="0" dirty="0" err="1">
                <a:effectLst/>
                <a:latin typeface="Helvetica" pitchFamily="2" charset="0"/>
              </a:rPr>
              <a:t>ompounds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dirty="0" err="1">
                <a:latin typeface="Helvetica" pitchFamily="2" charset="0"/>
              </a:rPr>
              <a:t>d</a:t>
            </a:r>
            <a:r>
              <a:rPr lang="es-ES" sz="2600" b="1" i="0" dirty="0" err="1">
                <a:effectLst/>
                <a:latin typeface="Helvetica" pitchFamily="2" charset="0"/>
              </a:rPr>
              <a:t>erived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i="0" dirty="0" err="1">
                <a:effectLst/>
                <a:latin typeface="Helvetica" pitchFamily="2" charset="0"/>
              </a:rPr>
              <a:t>from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dirty="0" err="1">
                <a:latin typeface="Helvetica" pitchFamily="2" charset="0"/>
              </a:rPr>
              <a:t>b</a:t>
            </a:r>
            <a:r>
              <a:rPr lang="es-ES" sz="2600" b="1" i="0" dirty="0" err="1">
                <a:effectLst/>
                <a:latin typeface="Helvetica" pitchFamily="2" charset="0"/>
              </a:rPr>
              <a:t>y-products</a:t>
            </a:r>
            <a:r>
              <a:rPr lang="es-ES" sz="2600" b="1" i="0" dirty="0">
                <a:effectLst/>
                <a:latin typeface="Helvetica" pitchFamily="2" charset="0"/>
              </a:rPr>
              <a:t> and </a:t>
            </a:r>
            <a:r>
              <a:rPr lang="es-ES" sz="2600" b="1" dirty="0" err="1">
                <a:latin typeface="Helvetica" pitchFamily="2" charset="0"/>
              </a:rPr>
              <a:t>p</a:t>
            </a:r>
            <a:r>
              <a:rPr lang="es-ES" sz="2600" b="1" i="0" dirty="0" err="1">
                <a:effectLst/>
                <a:latin typeface="Helvetica" pitchFamily="2" charset="0"/>
              </a:rPr>
              <a:t>robiotic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dirty="0">
                <a:latin typeface="Helvetica" pitchFamily="2" charset="0"/>
              </a:rPr>
              <a:t>b</a:t>
            </a:r>
            <a:r>
              <a:rPr lang="es-ES" sz="2600" b="1" i="0" dirty="0">
                <a:effectLst/>
                <a:latin typeface="Helvetica" pitchFamily="2" charset="0"/>
              </a:rPr>
              <a:t>acteria </a:t>
            </a:r>
            <a:r>
              <a:rPr lang="es-ES" sz="2600" b="1" i="0" dirty="0" err="1">
                <a:effectLst/>
                <a:latin typeface="Helvetica" pitchFamily="2" charset="0"/>
              </a:rPr>
              <a:t>with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i="0" dirty="0" err="1">
                <a:effectLst/>
                <a:latin typeface="Helvetica" pitchFamily="2" charset="0"/>
              </a:rPr>
              <a:t>an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dirty="0" err="1">
                <a:latin typeface="Helvetica" pitchFamily="2" charset="0"/>
              </a:rPr>
              <a:t>a</a:t>
            </a:r>
            <a:r>
              <a:rPr lang="es-ES" sz="2600" b="1" i="0" dirty="0" err="1">
                <a:effectLst/>
                <a:latin typeface="Helvetica" pitchFamily="2" charset="0"/>
              </a:rPr>
              <a:t>ntidepressant</a:t>
            </a:r>
            <a:r>
              <a:rPr lang="es-ES" sz="2600" b="1" i="0" dirty="0">
                <a:effectLst/>
                <a:latin typeface="Helvetica" pitchFamily="2" charset="0"/>
              </a:rPr>
              <a:t> </a:t>
            </a:r>
            <a:r>
              <a:rPr lang="es-ES" sz="2600" b="1" dirty="0" err="1">
                <a:latin typeface="Helvetica" pitchFamily="2" charset="0"/>
              </a:rPr>
              <a:t>p</a:t>
            </a:r>
            <a:r>
              <a:rPr lang="es-ES" sz="2600" b="1" i="0" dirty="0" err="1">
                <a:effectLst/>
                <a:latin typeface="Helvetica" pitchFamily="2" charset="0"/>
              </a:rPr>
              <a:t>otential</a:t>
            </a:r>
            <a:endParaRPr lang="es-ES" sz="2600" b="1" dirty="0">
              <a:latin typeface="Helvetica" pitchFamily="2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C392D68E-AB47-A646-94B8-8155CC6805B6}"/>
              </a:ext>
            </a:extLst>
          </p:cNvPr>
          <p:cNvSpPr txBox="1"/>
          <p:nvPr/>
        </p:nvSpPr>
        <p:spPr>
          <a:xfrm>
            <a:off x="3711113" y="29499996"/>
            <a:ext cx="12109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longum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CECT 30763 to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attenuate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depressive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anxiety-like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defeat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await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of grape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pomade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420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480</Words>
  <Application>Microsoft Office PowerPoint</Application>
  <PresentationFormat>Personalizado</PresentationFormat>
  <Paragraphs>46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Yolanda</cp:lastModifiedBy>
  <cp:revision>19</cp:revision>
  <dcterms:created xsi:type="dcterms:W3CDTF">2025-02-25T13:58:47Z</dcterms:created>
  <dcterms:modified xsi:type="dcterms:W3CDTF">2025-03-02T21:09:51Z</dcterms:modified>
</cp:coreProperties>
</file>